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62" r:id="rId6"/>
    <p:sldId id="266" r:id="rId7"/>
    <p:sldId id="267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E89B96-427C-4BDE-B20F-1ADD0E0B2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C53E87A-A4BD-4BA0-A42C-9BE937FAFD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CE4BD7D-EA92-47AE-8E14-97A0F0F42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AFA5-24B4-473B-887A-4F814DDF35DF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9FA2B09-CA66-472B-9593-89144546F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8A5FDFC-E553-4B0F-8494-E9A5690E2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BE03-221F-4569-94D4-275E0732BB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878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6EC7B2-F418-4B48-9E19-B4B5C40E8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F924220-0E19-4948-B9E2-5BFADCB41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104E196-D23A-48F6-8ED4-C06E0A6EF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AFA5-24B4-473B-887A-4F814DDF35DF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ED3DAB8-A715-4AE3-8728-C7CF004B9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6E39B00-55E2-44E8-A7A3-F630CA719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BE03-221F-4569-94D4-275E0732BB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472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36656FE-A1C3-4743-AAB5-7FA696FF74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56F8EA2-2496-4882-A8B9-BE09F3729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D46733E-9541-4E0B-8259-B9698933E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AFA5-24B4-473B-887A-4F814DDF35DF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91B758B-E45B-411E-8147-DCA45343B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2134022-005E-4B18-BB18-7025808D4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BE03-221F-4569-94D4-275E0732BB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8215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1F226E-B111-43D0-8195-2D6A4B46D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9DC8775-B776-47D5-BB02-981415E96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7689260-4592-4405-AEEF-3A2C7E354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AFA5-24B4-473B-887A-4F814DDF35DF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AA66E8D-8821-4018-BCAA-E967B2357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2C655B8-281D-4347-A10B-098CAE800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BE03-221F-4569-94D4-275E0732BB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984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18D8B4-8E7E-409C-81FD-DAD8F7D7E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6DBF61E-83F5-4EE6-8B89-FF23219BF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598FF0-B3F8-4AD1-9A38-3A8CF2CAE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AFA5-24B4-473B-887A-4F814DDF35DF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6EBEE20-556B-4DE9-B86A-FAC362F19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1FD768F-A6AA-4D75-9E96-8F6D797C9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BE03-221F-4569-94D4-275E0732BB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853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A4C44D-9CB5-4A1B-BD6E-9BEA0EC68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A6591E-A252-4FD3-9B59-03654FB89A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CFE100D-33C6-4A91-879A-FAD88AF20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F1EA56A-DF5A-4305-8ED7-671A1FF34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AFA5-24B4-473B-887A-4F814DDF35DF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EC82EFF-3E12-444F-B54F-4A08ADFEC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A1A0A93-C664-45B0-869F-837FF53A4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BE03-221F-4569-94D4-275E0732BB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585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FBB00E-F31B-4703-B12A-6088033AD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431C071-E493-4A83-8F05-E15F95A6A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B4AB11B-C175-4E8C-9E27-E4D5C9C07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26439B4-BE21-4D29-9639-CA40F39B10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B2157A0-65D7-480E-8AC5-2AE362563D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D36BDD5-7D7F-4913-92C0-0EF4AC75E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AFA5-24B4-473B-887A-4F814DDF35DF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F6BFDF7-E004-4BC2-888F-E48ACB1FF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7C58E4F-13F4-473C-8196-8707B7DA9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BE03-221F-4569-94D4-275E0732BB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402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C70C34-1584-43B8-A0B7-D6EA4E03C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98703D20-9526-402D-9382-8CEEBC72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AFA5-24B4-473B-887A-4F814DDF35DF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0240AC0-5B4D-4FD2-B443-682D8D6D4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73D71C3-22F4-4009-9843-41B3B7CE3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BE03-221F-4569-94D4-275E0732BB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5361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4D33009-99E0-4050-A4DD-BBB9AE979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AFA5-24B4-473B-887A-4F814DDF35DF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4209415-7F7B-4532-A6E3-F2F2EE241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BE7A307-4653-41AB-BAD9-547A5063C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BE03-221F-4569-94D4-275E0732BB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070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FFE2F0-DBAE-45EF-8447-515FA577E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C057D13-AAFF-4CE9-82BC-BCC65E581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DF8ABE8-6936-4F71-BC6B-3A000ABAF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43E9DD6-8B8D-4528-9A10-890B91553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AFA5-24B4-473B-887A-4F814DDF35DF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3CDCD32-3182-4D50-B7EE-FD90AA7C7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976AA3E-EC88-4428-A084-6F78C4E07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BE03-221F-4569-94D4-275E0732BB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4006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882124-D2C0-45C1-8E46-7B2371A97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4220189-AE47-414A-8A15-51855143BC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AF540EC-F44C-4FB4-AD7F-89657ABFB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EC8724C-4BF3-4C60-A530-3D0921EA1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AFA5-24B4-473B-887A-4F814DDF35DF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1CE0A59-FD19-4A78-AABC-DF6738FE7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E28FBC2-2483-404D-AD5E-B17377422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BE03-221F-4569-94D4-275E0732BB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35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A0BFD34-E616-4EE2-AC97-A21075607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AE43BA9-F945-4809-A91D-F36C3194A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CCC5B23-E2E0-4574-A320-9B8D5E7C1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5AFA5-24B4-473B-887A-4F814DDF35DF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9B7DDDC-9618-4428-939E-35DDA34175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B2D7980-25D0-42F8-B39F-8EF490764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3BE03-221F-4569-94D4-275E0732BB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25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直線接點 3"/>
          <p:cNvSpPr/>
          <p:nvPr/>
        </p:nvSpPr>
        <p:spPr>
          <a:xfrm>
            <a:off x="3145235" y="3566595"/>
            <a:ext cx="6073812" cy="773"/>
          </a:xfrm>
          <a:prstGeom prst="line">
            <a:avLst/>
          </a:prstGeom>
          <a:ln w="25400">
            <a:solidFill>
              <a:schemeClr val="accent4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hangingPunct="0"/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5" name="直線接點 244"/>
          <p:cNvSpPr/>
          <p:nvPr/>
        </p:nvSpPr>
        <p:spPr>
          <a:xfrm flipV="1">
            <a:off x="3128911" y="1502124"/>
            <a:ext cx="6073812" cy="116"/>
          </a:xfrm>
          <a:prstGeom prst="line">
            <a:avLst/>
          </a:prstGeom>
          <a:ln w="25400">
            <a:solidFill>
              <a:schemeClr val="accent4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hangingPunct="0"/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grpSp>
        <p:nvGrpSpPr>
          <p:cNvPr id="101" name="圓角矩形 6"/>
          <p:cNvGrpSpPr/>
          <p:nvPr/>
        </p:nvGrpSpPr>
        <p:grpSpPr>
          <a:xfrm>
            <a:off x="2631246" y="3807955"/>
            <a:ext cx="369330" cy="1014617"/>
            <a:chOff x="-16324" y="0"/>
            <a:chExt cx="369329" cy="1014616"/>
          </a:xfrm>
        </p:grpSpPr>
        <p:sp>
          <p:nvSpPr>
            <p:cNvPr id="99" name="圓角矩形"/>
            <p:cNvSpPr/>
            <p:nvPr/>
          </p:nvSpPr>
          <p:spPr>
            <a:xfrm>
              <a:off x="0" y="0"/>
              <a:ext cx="336681" cy="10146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00" name="下學期"/>
            <p:cNvSpPr txBox="1"/>
            <p:nvPr/>
          </p:nvSpPr>
          <p:spPr>
            <a:xfrm>
              <a:off x="-16324" y="16434"/>
              <a:ext cx="369329" cy="9817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vert="eaVert"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/>
                <a:t>下學期</a:t>
              </a:r>
            </a:p>
          </p:txBody>
        </p:sp>
      </p:grpSp>
      <p:grpSp>
        <p:nvGrpSpPr>
          <p:cNvPr id="104" name="圓角矩形 7"/>
          <p:cNvGrpSpPr/>
          <p:nvPr/>
        </p:nvGrpSpPr>
        <p:grpSpPr>
          <a:xfrm>
            <a:off x="2614922" y="1783515"/>
            <a:ext cx="369330" cy="1142451"/>
            <a:chOff x="-16324" y="0"/>
            <a:chExt cx="369329" cy="1142450"/>
          </a:xfrm>
        </p:grpSpPr>
        <p:sp>
          <p:nvSpPr>
            <p:cNvPr id="102" name="圓角矩形"/>
            <p:cNvSpPr/>
            <p:nvPr/>
          </p:nvSpPr>
          <p:spPr>
            <a:xfrm>
              <a:off x="0" y="0"/>
              <a:ext cx="336681" cy="114245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03" name="上學期"/>
            <p:cNvSpPr txBox="1"/>
            <p:nvPr/>
          </p:nvSpPr>
          <p:spPr>
            <a:xfrm>
              <a:off x="-16324" y="16435"/>
              <a:ext cx="369329" cy="11095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vert="eaVert"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/>
                <a:t>上學期</a:t>
              </a:r>
            </a:p>
          </p:txBody>
        </p:sp>
      </p:grpSp>
      <p:grpSp>
        <p:nvGrpSpPr>
          <p:cNvPr id="107" name="圓角矩形 8"/>
          <p:cNvGrpSpPr/>
          <p:nvPr/>
        </p:nvGrpSpPr>
        <p:grpSpPr>
          <a:xfrm>
            <a:off x="3154514" y="960285"/>
            <a:ext cx="1211917" cy="461841"/>
            <a:chOff x="0" y="-24643"/>
            <a:chExt cx="1211915" cy="369327"/>
          </a:xfrm>
        </p:grpSpPr>
        <p:sp>
          <p:nvSpPr>
            <p:cNvPr id="105" name="圓角矩形"/>
            <p:cNvSpPr/>
            <p:nvPr/>
          </p:nvSpPr>
          <p:spPr>
            <a:xfrm>
              <a:off x="0" y="23263"/>
              <a:ext cx="1211915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06" name="大一"/>
            <p:cNvSpPr/>
            <p:nvPr/>
          </p:nvSpPr>
          <p:spPr>
            <a:xfrm>
              <a:off x="59072" y="-24643"/>
              <a:ext cx="1093770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 dirty="0" err="1"/>
                <a:t>大一</a:t>
              </a:r>
              <a:endParaRPr kern="0" dirty="0"/>
            </a:p>
          </p:txBody>
        </p:sp>
      </p:grpSp>
      <p:grpSp>
        <p:nvGrpSpPr>
          <p:cNvPr id="206" name="圓角矩形 246"/>
          <p:cNvGrpSpPr/>
          <p:nvPr/>
        </p:nvGrpSpPr>
        <p:grpSpPr>
          <a:xfrm>
            <a:off x="4679670" y="949034"/>
            <a:ext cx="1211917" cy="506100"/>
            <a:chOff x="0" y="-24643"/>
            <a:chExt cx="1211915" cy="369327"/>
          </a:xfrm>
        </p:grpSpPr>
        <p:sp>
          <p:nvSpPr>
            <p:cNvPr id="204" name="圓角矩形"/>
            <p:cNvSpPr/>
            <p:nvPr/>
          </p:nvSpPr>
          <p:spPr>
            <a:xfrm>
              <a:off x="0" y="23263"/>
              <a:ext cx="1211915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05" name="大二"/>
            <p:cNvSpPr/>
            <p:nvPr/>
          </p:nvSpPr>
          <p:spPr>
            <a:xfrm>
              <a:off x="59072" y="-24643"/>
              <a:ext cx="1093770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 dirty="0" err="1"/>
                <a:t>大二</a:t>
              </a:r>
              <a:endParaRPr kern="0" dirty="0"/>
            </a:p>
          </p:txBody>
        </p:sp>
      </p:grpSp>
      <p:grpSp>
        <p:nvGrpSpPr>
          <p:cNvPr id="209" name="圓角矩形 247"/>
          <p:cNvGrpSpPr/>
          <p:nvPr/>
        </p:nvGrpSpPr>
        <p:grpSpPr>
          <a:xfrm>
            <a:off x="6179148" y="949033"/>
            <a:ext cx="1211917" cy="528434"/>
            <a:chOff x="0" y="-24643"/>
            <a:chExt cx="1211915" cy="369327"/>
          </a:xfrm>
        </p:grpSpPr>
        <p:sp>
          <p:nvSpPr>
            <p:cNvPr id="207" name="圓角矩形"/>
            <p:cNvSpPr/>
            <p:nvPr/>
          </p:nvSpPr>
          <p:spPr>
            <a:xfrm>
              <a:off x="0" y="23263"/>
              <a:ext cx="1211915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08" name="大三"/>
            <p:cNvSpPr/>
            <p:nvPr/>
          </p:nvSpPr>
          <p:spPr>
            <a:xfrm>
              <a:off x="59072" y="-24643"/>
              <a:ext cx="1093770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 dirty="0" err="1"/>
                <a:t>大三</a:t>
              </a:r>
              <a:endParaRPr kern="0" dirty="0"/>
            </a:p>
          </p:txBody>
        </p:sp>
      </p:grpSp>
      <p:grpSp>
        <p:nvGrpSpPr>
          <p:cNvPr id="212" name="圓角矩形 248"/>
          <p:cNvGrpSpPr/>
          <p:nvPr/>
        </p:nvGrpSpPr>
        <p:grpSpPr>
          <a:xfrm>
            <a:off x="7643422" y="949550"/>
            <a:ext cx="1144792" cy="517539"/>
            <a:chOff x="0" y="-24643"/>
            <a:chExt cx="1144790" cy="369327"/>
          </a:xfrm>
        </p:grpSpPr>
        <p:sp>
          <p:nvSpPr>
            <p:cNvPr id="210" name="圓角矩形"/>
            <p:cNvSpPr/>
            <p:nvPr/>
          </p:nvSpPr>
          <p:spPr>
            <a:xfrm>
              <a:off x="0" y="23263"/>
              <a:ext cx="1144790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11" name="大四"/>
            <p:cNvSpPr/>
            <p:nvPr/>
          </p:nvSpPr>
          <p:spPr>
            <a:xfrm>
              <a:off x="59071" y="-24643"/>
              <a:ext cx="1026647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/>
                <a:t>大四</a:t>
              </a:r>
            </a:p>
          </p:txBody>
        </p:sp>
      </p:grpSp>
      <p:grpSp>
        <p:nvGrpSpPr>
          <p:cNvPr id="234" name="群組 19"/>
          <p:cNvGrpSpPr/>
          <p:nvPr/>
        </p:nvGrpSpPr>
        <p:grpSpPr>
          <a:xfrm>
            <a:off x="3247650" y="1670686"/>
            <a:ext cx="1097087" cy="1808125"/>
            <a:chOff x="57415" y="-11012"/>
            <a:chExt cx="1097085" cy="1808123"/>
          </a:xfrm>
        </p:grpSpPr>
        <p:sp>
          <p:nvSpPr>
            <p:cNvPr id="217" name="普通化學"/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220" name="普通化學實驗"/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223" name="普通生物學實驗"/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226" name="普通生物學"/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232" name="食物學原理"/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42" name="群組 9"/>
          <p:cNvGrpSpPr/>
          <p:nvPr/>
        </p:nvGrpSpPr>
        <p:grpSpPr>
          <a:xfrm>
            <a:off x="7740484" y="1582237"/>
            <a:ext cx="1037624" cy="1968795"/>
            <a:chOff x="53585" y="-7538"/>
            <a:chExt cx="1037622" cy="1968794"/>
          </a:xfrm>
        </p:grpSpPr>
        <p:sp>
          <p:nvSpPr>
            <p:cNvPr id="319" name="分子生物學"/>
            <p:cNvSpPr/>
            <p:nvPr/>
          </p:nvSpPr>
          <p:spPr>
            <a:xfrm>
              <a:off x="53585" y="-7538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22" name="化妝品法規暨品質管制"/>
            <p:cNvSpPr/>
            <p:nvPr/>
          </p:nvSpPr>
          <p:spPr>
            <a:xfrm>
              <a:off x="53585" y="509904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25" name="營養生化"/>
            <p:cNvSpPr/>
            <p:nvPr/>
          </p:nvSpPr>
          <p:spPr>
            <a:xfrm>
              <a:off x="63371" y="1475539"/>
              <a:ext cx="1027836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28" name="醫學美容產業實務"/>
            <p:cNvSpPr/>
            <p:nvPr/>
          </p:nvSpPr>
          <p:spPr>
            <a:xfrm>
              <a:off x="53585" y="741696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31" name="化妝品分析檢驗學實驗"/>
            <p:cNvSpPr/>
            <p:nvPr/>
          </p:nvSpPr>
          <p:spPr>
            <a:xfrm>
              <a:off x="53585" y="1251442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34" name="食品工廠管理"/>
            <p:cNvSpPr/>
            <p:nvPr/>
          </p:nvSpPr>
          <p:spPr>
            <a:xfrm>
              <a:off x="53585" y="239641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37" name="長照與老人營養學"/>
            <p:cNvSpPr/>
            <p:nvPr/>
          </p:nvSpPr>
          <p:spPr>
            <a:xfrm>
              <a:off x="63371" y="1730426"/>
              <a:ext cx="1027833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40" name="化妝品分析檢驗學"/>
            <p:cNvSpPr/>
            <p:nvPr/>
          </p:nvSpPr>
          <p:spPr>
            <a:xfrm>
              <a:off x="53585" y="988875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356" name="文字方塊 10"/>
          <p:cNvSpPr txBox="1"/>
          <p:nvPr/>
        </p:nvSpPr>
        <p:spPr>
          <a:xfrm>
            <a:off x="2346385" y="256446"/>
            <a:ext cx="8583283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標楷體"/>
                <a:ea typeface="標楷體"/>
                <a:cs typeface="標楷體"/>
                <a:sym typeface="標楷體"/>
              </a:defRPr>
            </a:lvl1pPr>
          </a:lstStyle>
          <a:p>
            <a:pPr hangingPunct="0"/>
            <a:r>
              <a:rPr lang="en-US" altLang="zh-TW" sz="2400" b="1" u="sng" kern="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113</a:t>
            </a:r>
            <a:r>
              <a:rPr lang="zh-TW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學年度</a:t>
            </a:r>
            <a:r>
              <a:rPr lang="zh-TW" altLang="en-US" sz="2400" b="1" u="sng" kern="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社會工作</a:t>
            </a:r>
            <a:r>
              <a:rPr lang="zh-TW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學系</a:t>
            </a:r>
            <a:r>
              <a:rPr lang="zh-TW" altLang="en-US" sz="2400" b="1" u="sng" kern="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大學進修部</a:t>
            </a:r>
            <a:r>
              <a:rPr lang="zh-TW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生成式</a:t>
            </a:r>
            <a:r>
              <a:rPr lang="en-US" altLang="zh-TW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AI</a:t>
            </a:r>
            <a:r>
              <a:rPr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課程地圖</a:t>
            </a:r>
            <a:endParaRPr sz="2400" kern="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77" name="圓角矩形">
            <a:extLst>
              <a:ext uri="{FF2B5EF4-FFF2-40B4-BE49-F238E27FC236}">
                <a16:creationId xmlns:a16="http://schemas.microsoft.com/office/drawing/2014/main" id="{0AFFBE5E-2D31-42AA-9FB4-F603E8E5EBB5}"/>
              </a:ext>
            </a:extLst>
          </p:cNvPr>
          <p:cNvSpPr/>
          <p:nvPr/>
        </p:nvSpPr>
        <p:spPr>
          <a:xfrm>
            <a:off x="9976170" y="4102369"/>
            <a:ext cx="2126689" cy="49322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 scaled="0"/>
          </a:gradFill>
          <a:ln w="9525" cap="flat">
            <a:solidFill>
              <a:srgbClr val="4A7EBB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生成式</a:t>
            </a:r>
            <a:r>
              <a:rPr lang="en-US" altLang="zh-TW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AI</a:t>
            </a: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基礎課程</a:t>
            </a:r>
          </a:p>
        </p:txBody>
      </p:sp>
      <p:sp>
        <p:nvSpPr>
          <p:cNvPr id="179" name="圓角矩形">
            <a:extLst>
              <a:ext uri="{FF2B5EF4-FFF2-40B4-BE49-F238E27FC236}">
                <a16:creationId xmlns:a16="http://schemas.microsoft.com/office/drawing/2014/main" id="{B9E698D2-A5B9-4A21-B8F9-EC950548FFE7}"/>
              </a:ext>
            </a:extLst>
          </p:cNvPr>
          <p:cNvSpPr/>
          <p:nvPr/>
        </p:nvSpPr>
        <p:spPr>
          <a:xfrm>
            <a:off x="10000053" y="4732111"/>
            <a:ext cx="2102805" cy="51406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3">
                  <a:hueOff val="263624"/>
                  <a:satOff val="55948"/>
                  <a:lumOff val="27907"/>
                </a:schemeClr>
              </a:gs>
              <a:gs pos="35000">
                <a:srgbClr val="E4FDBF"/>
              </a:gs>
              <a:gs pos="100000">
                <a:schemeClr val="accent3">
                  <a:hueOff val="321486"/>
                  <a:satOff val="58119"/>
                  <a:lumOff val="40966"/>
                </a:schemeClr>
              </a:gs>
            </a:gsLst>
            <a:lin ang="16200000" scaled="0"/>
          </a:gradFill>
          <a:ln w="9525" cap="flat">
            <a:solidFill>
              <a:srgbClr val="98B955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0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生成式</a:t>
            </a:r>
            <a:r>
              <a:rPr lang="en-US" altLang="zh-TW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AI</a:t>
            </a: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 進階課程</a:t>
            </a:r>
          </a:p>
        </p:txBody>
      </p:sp>
      <p:sp>
        <p:nvSpPr>
          <p:cNvPr id="180" name="圓角矩形">
            <a:extLst>
              <a:ext uri="{FF2B5EF4-FFF2-40B4-BE49-F238E27FC236}">
                <a16:creationId xmlns:a16="http://schemas.microsoft.com/office/drawing/2014/main" id="{2D89DA99-717B-4462-906A-2121BC943031}"/>
              </a:ext>
            </a:extLst>
          </p:cNvPr>
          <p:cNvSpPr/>
          <p:nvPr/>
        </p:nvSpPr>
        <p:spPr>
          <a:xfrm>
            <a:off x="10000055" y="5386979"/>
            <a:ext cx="2102803" cy="49322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0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生成式</a:t>
            </a:r>
            <a:r>
              <a:rPr lang="en-US" altLang="zh-TW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AI</a:t>
            </a: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 應用課程</a:t>
            </a:r>
          </a:p>
        </p:txBody>
      </p:sp>
      <p:grpSp>
        <p:nvGrpSpPr>
          <p:cNvPr id="368" name="群組 19">
            <a:extLst>
              <a:ext uri="{FF2B5EF4-FFF2-40B4-BE49-F238E27FC236}">
                <a16:creationId xmlns:a16="http://schemas.microsoft.com/office/drawing/2014/main" id="{6EC58794-2894-429F-AC08-774826E2137D}"/>
              </a:ext>
            </a:extLst>
          </p:cNvPr>
          <p:cNvGrpSpPr/>
          <p:nvPr/>
        </p:nvGrpSpPr>
        <p:grpSpPr>
          <a:xfrm>
            <a:off x="4769193" y="1681698"/>
            <a:ext cx="1097087" cy="1808125"/>
            <a:chOff x="57415" y="-11012"/>
            <a:chExt cx="1097085" cy="1808123"/>
          </a:xfrm>
        </p:grpSpPr>
        <p:sp>
          <p:nvSpPr>
            <p:cNvPr id="378" name="普通化學">
              <a:extLst>
                <a:ext uri="{FF2B5EF4-FFF2-40B4-BE49-F238E27FC236}">
                  <a16:creationId xmlns:a16="http://schemas.microsoft.com/office/drawing/2014/main" id="{0661D68E-149C-4926-A332-FE921B1D0D47}"/>
                </a:ext>
              </a:extLst>
            </p:cNvPr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6" name="普通化學實驗">
              <a:extLst>
                <a:ext uri="{FF2B5EF4-FFF2-40B4-BE49-F238E27FC236}">
                  <a16:creationId xmlns:a16="http://schemas.microsoft.com/office/drawing/2014/main" id="{C3771B55-43C3-4495-BD2F-6C6F8BF17623}"/>
                </a:ext>
              </a:extLst>
            </p:cNvPr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1" name="普通生物學實驗">
              <a:extLst>
                <a:ext uri="{FF2B5EF4-FFF2-40B4-BE49-F238E27FC236}">
                  <a16:creationId xmlns:a16="http://schemas.microsoft.com/office/drawing/2014/main" id="{59667D83-616F-4AD4-AB90-25AABF0683E8}"/>
                </a:ext>
              </a:extLst>
            </p:cNvPr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3" name="普通生物學">
              <a:extLst>
                <a:ext uri="{FF2B5EF4-FFF2-40B4-BE49-F238E27FC236}">
                  <a16:creationId xmlns:a16="http://schemas.microsoft.com/office/drawing/2014/main" id="{7FA023E8-2E51-4D50-B461-6CBB15426A14}"/>
                </a:ext>
              </a:extLst>
            </p:cNvPr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4" name="食物學原理">
              <a:extLst>
                <a:ext uri="{FF2B5EF4-FFF2-40B4-BE49-F238E27FC236}">
                  <a16:creationId xmlns:a16="http://schemas.microsoft.com/office/drawing/2014/main" id="{8C4B57A7-6168-4E04-B1F9-9F10DD1080B2}"/>
                </a:ext>
              </a:extLst>
            </p:cNvPr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24" name="群組 19">
            <a:extLst>
              <a:ext uri="{FF2B5EF4-FFF2-40B4-BE49-F238E27FC236}">
                <a16:creationId xmlns:a16="http://schemas.microsoft.com/office/drawing/2014/main" id="{2F61ECBD-1574-4E55-BD8A-0E0300355532}"/>
              </a:ext>
            </a:extLst>
          </p:cNvPr>
          <p:cNvGrpSpPr/>
          <p:nvPr/>
        </p:nvGrpSpPr>
        <p:grpSpPr>
          <a:xfrm>
            <a:off x="6278947" y="1670686"/>
            <a:ext cx="1097087" cy="1808125"/>
            <a:chOff x="57415" y="-11012"/>
            <a:chExt cx="1097085" cy="1808123"/>
          </a:xfrm>
        </p:grpSpPr>
        <p:sp>
          <p:nvSpPr>
            <p:cNvPr id="433" name="普通化學">
              <a:extLst>
                <a:ext uri="{FF2B5EF4-FFF2-40B4-BE49-F238E27FC236}">
                  <a16:creationId xmlns:a16="http://schemas.microsoft.com/office/drawing/2014/main" id="{331AE81D-1F1C-4BB3-A1D5-D276DAB58B2C}"/>
                </a:ext>
              </a:extLst>
            </p:cNvPr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31" name="普通化學實驗">
              <a:extLst>
                <a:ext uri="{FF2B5EF4-FFF2-40B4-BE49-F238E27FC236}">
                  <a16:creationId xmlns:a16="http://schemas.microsoft.com/office/drawing/2014/main" id="{762CBE8D-3B6E-4E73-AB80-442BC68BF311}"/>
                </a:ext>
              </a:extLst>
            </p:cNvPr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27" name="普通生物學實驗">
              <a:extLst>
                <a:ext uri="{FF2B5EF4-FFF2-40B4-BE49-F238E27FC236}">
                  <a16:creationId xmlns:a16="http://schemas.microsoft.com/office/drawing/2014/main" id="{C7C8B564-466D-41DF-A952-AAD0708B869B}"/>
                </a:ext>
              </a:extLst>
            </p:cNvPr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28" name="普通生物學">
              <a:extLst>
                <a:ext uri="{FF2B5EF4-FFF2-40B4-BE49-F238E27FC236}">
                  <a16:creationId xmlns:a16="http://schemas.microsoft.com/office/drawing/2014/main" id="{F011511F-6229-46B1-9698-BAFC7EAA74E5}"/>
                </a:ext>
              </a:extLst>
            </p:cNvPr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29" name="食物學原理">
              <a:extLst>
                <a:ext uri="{FF2B5EF4-FFF2-40B4-BE49-F238E27FC236}">
                  <a16:creationId xmlns:a16="http://schemas.microsoft.com/office/drawing/2014/main" id="{D043A962-3AE3-4757-B612-9C797CC7CEC4}"/>
                </a:ext>
              </a:extLst>
            </p:cNvPr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435" name="圓角矩形">
            <a:extLst>
              <a:ext uri="{FF2B5EF4-FFF2-40B4-BE49-F238E27FC236}">
                <a16:creationId xmlns:a16="http://schemas.microsoft.com/office/drawing/2014/main" id="{465ADF59-0116-4887-A5A8-2B1FF8512327}"/>
              </a:ext>
            </a:extLst>
          </p:cNvPr>
          <p:cNvSpPr/>
          <p:nvPr/>
        </p:nvSpPr>
        <p:spPr>
          <a:xfrm>
            <a:off x="6176634" y="1707922"/>
            <a:ext cx="1213369" cy="24625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endParaRPr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grpSp>
        <p:nvGrpSpPr>
          <p:cNvPr id="452" name="群組 19">
            <a:extLst>
              <a:ext uri="{FF2B5EF4-FFF2-40B4-BE49-F238E27FC236}">
                <a16:creationId xmlns:a16="http://schemas.microsoft.com/office/drawing/2014/main" id="{022B0ACF-A8FE-4840-9410-26E35821B083}"/>
              </a:ext>
            </a:extLst>
          </p:cNvPr>
          <p:cNvGrpSpPr/>
          <p:nvPr/>
        </p:nvGrpSpPr>
        <p:grpSpPr>
          <a:xfrm>
            <a:off x="3274083" y="3830711"/>
            <a:ext cx="1097087" cy="1808125"/>
            <a:chOff x="57415" y="-11012"/>
            <a:chExt cx="1097085" cy="1808123"/>
          </a:xfrm>
        </p:grpSpPr>
        <p:sp>
          <p:nvSpPr>
            <p:cNvPr id="461" name="普通化學">
              <a:extLst>
                <a:ext uri="{FF2B5EF4-FFF2-40B4-BE49-F238E27FC236}">
                  <a16:creationId xmlns:a16="http://schemas.microsoft.com/office/drawing/2014/main" id="{DEB0F627-483D-4E1B-AF6A-86EB394E4866}"/>
                </a:ext>
              </a:extLst>
            </p:cNvPr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9" name="普通化學實驗">
              <a:extLst>
                <a:ext uri="{FF2B5EF4-FFF2-40B4-BE49-F238E27FC236}">
                  <a16:creationId xmlns:a16="http://schemas.microsoft.com/office/drawing/2014/main" id="{C781C2CE-0F31-4971-A544-A2930776CA8F}"/>
                </a:ext>
              </a:extLst>
            </p:cNvPr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5" name="普通生物學實驗">
              <a:extLst>
                <a:ext uri="{FF2B5EF4-FFF2-40B4-BE49-F238E27FC236}">
                  <a16:creationId xmlns:a16="http://schemas.microsoft.com/office/drawing/2014/main" id="{FEA23757-E51C-48DF-997D-AC659F6C1F77}"/>
                </a:ext>
              </a:extLst>
            </p:cNvPr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6" name="普通生物學">
              <a:extLst>
                <a:ext uri="{FF2B5EF4-FFF2-40B4-BE49-F238E27FC236}">
                  <a16:creationId xmlns:a16="http://schemas.microsoft.com/office/drawing/2014/main" id="{4AFB3BB6-5614-462A-8185-1A563832567A}"/>
                </a:ext>
              </a:extLst>
            </p:cNvPr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7" name="食物學原理">
              <a:extLst>
                <a:ext uri="{FF2B5EF4-FFF2-40B4-BE49-F238E27FC236}">
                  <a16:creationId xmlns:a16="http://schemas.microsoft.com/office/drawing/2014/main" id="{4DE1E154-2B47-4D10-8939-8052DFCD548F}"/>
                </a:ext>
              </a:extLst>
            </p:cNvPr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62" name="群組 5">
            <a:extLst>
              <a:ext uri="{FF2B5EF4-FFF2-40B4-BE49-F238E27FC236}">
                <a16:creationId xmlns:a16="http://schemas.microsoft.com/office/drawing/2014/main" id="{ACBA4092-A78B-40CF-93E6-389CAABD5C06}"/>
              </a:ext>
            </a:extLst>
          </p:cNvPr>
          <p:cNvGrpSpPr/>
          <p:nvPr/>
        </p:nvGrpSpPr>
        <p:grpSpPr>
          <a:xfrm>
            <a:off x="6262398" y="3571252"/>
            <a:ext cx="1138150" cy="2193434"/>
            <a:chOff x="53584" y="59228"/>
            <a:chExt cx="1138149" cy="2193433"/>
          </a:xfrm>
        </p:grpSpPr>
        <p:sp>
          <p:nvSpPr>
            <p:cNvPr id="463" name="食品衛生與安全">
              <a:extLst>
                <a:ext uri="{FF2B5EF4-FFF2-40B4-BE49-F238E27FC236}">
                  <a16:creationId xmlns:a16="http://schemas.microsoft.com/office/drawing/2014/main" id="{C646253E-FB18-493C-80BF-7B6A423A86E8}"/>
                </a:ext>
              </a:extLst>
            </p:cNvPr>
            <p:cNvSpPr/>
            <p:nvPr/>
          </p:nvSpPr>
          <p:spPr>
            <a:xfrm>
              <a:off x="67414" y="59228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4" name="生物化學實驗">
              <a:extLst>
                <a:ext uri="{FF2B5EF4-FFF2-40B4-BE49-F238E27FC236}">
                  <a16:creationId xmlns:a16="http://schemas.microsoft.com/office/drawing/2014/main" id="{F561CFB5-1B4B-461A-A699-C75625E4E425}"/>
                </a:ext>
              </a:extLst>
            </p:cNvPr>
            <p:cNvSpPr/>
            <p:nvPr/>
          </p:nvSpPr>
          <p:spPr>
            <a:xfrm>
              <a:off x="53584" y="391437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5" name="生物化學(二)">
              <a:extLst>
                <a:ext uri="{FF2B5EF4-FFF2-40B4-BE49-F238E27FC236}">
                  <a16:creationId xmlns:a16="http://schemas.microsoft.com/office/drawing/2014/main" id="{31AD76D2-FC49-4CDF-9F1D-26A20E280EEB}"/>
                </a:ext>
              </a:extLst>
            </p:cNvPr>
            <p:cNvSpPr/>
            <p:nvPr/>
          </p:nvSpPr>
          <p:spPr>
            <a:xfrm>
              <a:off x="53584" y="790412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 hangingPunct="0">
                <a:defRPr sz="1000">
                  <a:latin typeface="標楷體"/>
                  <a:ea typeface="標楷體"/>
                  <a:cs typeface="標楷體"/>
                  <a:sym typeface="標楷體"/>
                </a:defRPr>
              </a:pPr>
              <a:endParaRPr sz="1000" kern="0" dirty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endParaRPr>
            </a:p>
          </p:txBody>
        </p:sp>
        <p:sp>
          <p:nvSpPr>
            <p:cNvPr id="475" name="團體膳食設計與管理">
              <a:extLst>
                <a:ext uri="{FF2B5EF4-FFF2-40B4-BE49-F238E27FC236}">
                  <a16:creationId xmlns:a16="http://schemas.microsoft.com/office/drawing/2014/main" id="{40448FD4-F1D4-44AC-999F-6487EBA0CF3E}"/>
                </a:ext>
              </a:extLst>
            </p:cNvPr>
            <p:cNvSpPr/>
            <p:nvPr/>
          </p:nvSpPr>
          <p:spPr>
            <a:xfrm>
              <a:off x="67413" y="1010333"/>
              <a:ext cx="1124320" cy="23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7" name="團體膳食設計與管理實驗">
              <a:extLst>
                <a:ext uri="{FF2B5EF4-FFF2-40B4-BE49-F238E27FC236}">
                  <a16:creationId xmlns:a16="http://schemas.microsoft.com/office/drawing/2014/main" id="{588DD9CC-0E35-45D5-A01E-7D4659FF9207}"/>
                </a:ext>
              </a:extLst>
            </p:cNvPr>
            <p:cNvSpPr/>
            <p:nvPr/>
          </p:nvSpPr>
          <p:spPr>
            <a:xfrm>
              <a:off x="53584" y="1212470"/>
              <a:ext cx="1124319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8" name="膳食療養學(二)">
              <a:extLst>
                <a:ext uri="{FF2B5EF4-FFF2-40B4-BE49-F238E27FC236}">
                  <a16:creationId xmlns:a16="http://schemas.microsoft.com/office/drawing/2014/main" id="{BAC1CE31-1A3A-4B42-97EF-96CAD1AE8ACE}"/>
                </a:ext>
              </a:extLst>
            </p:cNvPr>
            <p:cNvSpPr/>
            <p:nvPr/>
          </p:nvSpPr>
          <p:spPr>
            <a:xfrm>
              <a:off x="53584" y="1388873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 hangingPunct="0">
                <a:defRPr sz="1000">
                  <a:latin typeface="標楷體"/>
                  <a:ea typeface="標楷體"/>
                  <a:cs typeface="標楷體"/>
                  <a:sym typeface="標楷體"/>
                </a:defRPr>
              </a:pPr>
              <a:endParaRPr sz="1000" kern="0" dirty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endParaRPr>
            </a:p>
          </p:txBody>
        </p:sp>
        <p:sp>
          <p:nvSpPr>
            <p:cNvPr id="469" name="美容藥物學">
              <a:extLst>
                <a:ext uri="{FF2B5EF4-FFF2-40B4-BE49-F238E27FC236}">
                  <a16:creationId xmlns:a16="http://schemas.microsoft.com/office/drawing/2014/main" id="{5BCD5246-5F35-4A70-AB31-7892CF07F740}"/>
                </a:ext>
              </a:extLst>
            </p:cNvPr>
            <p:cNvSpPr/>
            <p:nvPr/>
          </p:nvSpPr>
          <p:spPr>
            <a:xfrm>
              <a:off x="53584" y="1588361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0" name="化妝品調製學">
              <a:extLst>
                <a:ext uri="{FF2B5EF4-FFF2-40B4-BE49-F238E27FC236}">
                  <a16:creationId xmlns:a16="http://schemas.microsoft.com/office/drawing/2014/main" id="{F89D1880-339F-4EB4-9C6A-AFB4D0117872}"/>
                </a:ext>
              </a:extLst>
            </p:cNvPr>
            <p:cNvSpPr/>
            <p:nvPr/>
          </p:nvSpPr>
          <p:spPr>
            <a:xfrm>
              <a:off x="68035" y="1794217"/>
              <a:ext cx="1095418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1" name="食品微生物">
              <a:extLst>
                <a:ext uri="{FF2B5EF4-FFF2-40B4-BE49-F238E27FC236}">
                  <a16:creationId xmlns:a16="http://schemas.microsoft.com/office/drawing/2014/main" id="{FE79D7F5-B2F2-4162-B840-48A2DED319E3}"/>
                </a:ext>
              </a:extLst>
            </p:cNvPr>
            <p:cNvSpPr/>
            <p:nvPr/>
          </p:nvSpPr>
          <p:spPr>
            <a:xfrm>
              <a:off x="53584" y="590924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2" name="食品添加物">
              <a:extLst>
                <a:ext uri="{FF2B5EF4-FFF2-40B4-BE49-F238E27FC236}">
                  <a16:creationId xmlns:a16="http://schemas.microsoft.com/office/drawing/2014/main" id="{59DC8059-6791-4662-A73B-6BEACE2D51F6}"/>
                </a:ext>
              </a:extLst>
            </p:cNvPr>
            <p:cNvSpPr/>
            <p:nvPr/>
          </p:nvSpPr>
          <p:spPr>
            <a:xfrm>
              <a:off x="53584" y="191949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3" name="醫學美容保健">
              <a:extLst>
                <a:ext uri="{FF2B5EF4-FFF2-40B4-BE49-F238E27FC236}">
                  <a16:creationId xmlns:a16="http://schemas.microsoft.com/office/drawing/2014/main" id="{55070B31-1E47-43DC-8173-1ABB31BC8A10}"/>
                </a:ext>
              </a:extLst>
            </p:cNvPr>
            <p:cNvSpPr/>
            <p:nvPr/>
          </p:nvSpPr>
          <p:spPr>
            <a:xfrm>
              <a:off x="68035" y="2006442"/>
              <a:ext cx="1095418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76" name="群組 9">
            <a:extLst>
              <a:ext uri="{FF2B5EF4-FFF2-40B4-BE49-F238E27FC236}">
                <a16:creationId xmlns:a16="http://schemas.microsoft.com/office/drawing/2014/main" id="{9D7853EC-8427-4510-9B7F-9EF85DB80B94}"/>
              </a:ext>
            </a:extLst>
          </p:cNvPr>
          <p:cNvGrpSpPr/>
          <p:nvPr/>
        </p:nvGrpSpPr>
        <p:grpSpPr>
          <a:xfrm>
            <a:off x="7766917" y="3742262"/>
            <a:ext cx="1037624" cy="1968795"/>
            <a:chOff x="53585" y="-7538"/>
            <a:chExt cx="1037622" cy="1968794"/>
          </a:xfrm>
        </p:grpSpPr>
        <p:sp>
          <p:nvSpPr>
            <p:cNvPr id="477" name="分子生物學">
              <a:extLst>
                <a:ext uri="{FF2B5EF4-FFF2-40B4-BE49-F238E27FC236}">
                  <a16:creationId xmlns:a16="http://schemas.microsoft.com/office/drawing/2014/main" id="{124BC305-D7E8-4790-AFC9-F36F072BB1D0}"/>
                </a:ext>
              </a:extLst>
            </p:cNvPr>
            <p:cNvSpPr/>
            <p:nvPr/>
          </p:nvSpPr>
          <p:spPr>
            <a:xfrm>
              <a:off x="53585" y="-7538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8" name="化妝品法規暨品質管制">
              <a:extLst>
                <a:ext uri="{FF2B5EF4-FFF2-40B4-BE49-F238E27FC236}">
                  <a16:creationId xmlns:a16="http://schemas.microsoft.com/office/drawing/2014/main" id="{779A4480-35B5-432C-AF81-7C9D8733296F}"/>
                </a:ext>
              </a:extLst>
            </p:cNvPr>
            <p:cNvSpPr/>
            <p:nvPr/>
          </p:nvSpPr>
          <p:spPr>
            <a:xfrm>
              <a:off x="53585" y="509904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9" name="營養生化">
              <a:extLst>
                <a:ext uri="{FF2B5EF4-FFF2-40B4-BE49-F238E27FC236}">
                  <a16:creationId xmlns:a16="http://schemas.microsoft.com/office/drawing/2014/main" id="{2D39A2DF-DBE7-41C2-BE26-838890A5D533}"/>
                </a:ext>
              </a:extLst>
            </p:cNvPr>
            <p:cNvSpPr/>
            <p:nvPr/>
          </p:nvSpPr>
          <p:spPr>
            <a:xfrm>
              <a:off x="63371" y="1475539"/>
              <a:ext cx="1027836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0" name="醫學美容產業實務">
              <a:extLst>
                <a:ext uri="{FF2B5EF4-FFF2-40B4-BE49-F238E27FC236}">
                  <a16:creationId xmlns:a16="http://schemas.microsoft.com/office/drawing/2014/main" id="{7629B6F1-B220-4AA2-97BC-0D7568308077}"/>
                </a:ext>
              </a:extLst>
            </p:cNvPr>
            <p:cNvSpPr/>
            <p:nvPr/>
          </p:nvSpPr>
          <p:spPr>
            <a:xfrm>
              <a:off x="53585" y="741696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1" name="化妝品分析檢驗學實驗">
              <a:extLst>
                <a:ext uri="{FF2B5EF4-FFF2-40B4-BE49-F238E27FC236}">
                  <a16:creationId xmlns:a16="http://schemas.microsoft.com/office/drawing/2014/main" id="{A9A2CC13-2ACC-48E7-B6F4-9EE9A41A8075}"/>
                </a:ext>
              </a:extLst>
            </p:cNvPr>
            <p:cNvSpPr/>
            <p:nvPr/>
          </p:nvSpPr>
          <p:spPr>
            <a:xfrm>
              <a:off x="53585" y="1251442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2" name="食品工廠管理">
              <a:extLst>
                <a:ext uri="{FF2B5EF4-FFF2-40B4-BE49-F238E27FC236}">
                  <a16:creationId xmlns:a16="http://schemas.microsoft.com/office/drawing/2014/main" id="{E1429676-64AB-4184-9005-F4560AAA7692}"/>
                </a:ext>
              </a:extLst>
            </p:cNvPr>
            <p:cNvSpPr/>
            <p:nvPr/>
          </p:nvSpPr>
          <p:spPr>
            <a:xfrm>
              <a:off x="53585" y="239641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3" name="長照與老人營養學">
              <a:extLst>
                <a:ext uri="{FF2B5EF4-FFF2-40B4-BE49-F238E27FC236}">
                  <a16:creationId xmlns:a16="http://schemas.microsoft.com/office/drawing/2014/main" id="{8ACD6A96-A798-497C-91B8-A1F90BBFA7ED}"/>
                </a:ext>
              </a:extLst>
            </p:cNvPr>
            <p:cNvSpPr/>
            <p:nvPr/>
          </p:nvSpPr>
          <p:spPr>
            <a:xfrm>
              <a:off x="63371" y="1730426"/>
              <a:ext cx="1027833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4" name="化妝品分析檢驗學">
              <a:extLst>
                <a:ext uri="{FF2B5EF4-FFF2-40B4-BE49-F238E27FC236}">
                  <a16:creationId xmlns:a16="http://schemas.microsoft.com/office/drawing/2014/main" id="{41093931-3854-4082-89AE-AE0B988190B0}"/>
                </a:ext>
              </a:extLst>
            </p:cNvPr>
            <p:cNvSpPr/>
            <p:nvPr/>
          </p:nvSpPr>
          <p:spPr>
            <a:xfrm>
              <a:off x="53585" y="988875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88" name="群組 19">
            <a:extLst>
              <a:ext uri="{FF2B5EF4-FFF2-40B4-BE49-F238E27FC236}">
                <a16:creationId xmlns:a16="http://schemas.microsoft.com/office/drawing/2014/main" id="{E2032AFB-3297-4A90-B877-F012EC3AC7DA}"/>
              </a:ext>
            </a:extLst>
          </p:cNvPr>
          <p:cNvGrpSpPr/>
          <p:nvPr/>
        </p:nvGrpSpPr>
        <p:grpSpPr>
          <a:xfrm>
            <a:off x="4800787" y="4659703"/>
            <a:ext cx="1097087" cy="1808125"/>
            <a:chOff x="57415" y="-11012"/>
            <a:chExt cx="1097085" cy="1808123"/>
          </a:xfrm>
        </p:grpSpPr>
        <p:sp>
          <p:nvSpPr>
            <p:cNvPr id="497" name="普通化學">
              <a:extLst>
                <a:ext uri="{FF2B5EF4-FFF2-40B4-BE49-F238E27FC236}">
                  <a16:creationId xmlns:a16="http://schemas.microsoft.com/office/drawing/2014/main" id="{302A2F7C-80FD-49B3-9513-13154308039F}"/>
                </a:ext>
              </a:extLst>
            </p:cNvPr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95" name="普通化學實驗">
              <a:extLst>
                <a:ext uri="{FF2B5EF4-FFF2-40B4-BE49-F238E27FC236}">
                  <a16:creationId xmlns:a16="http://schemas.microsoft.com/office/drawing/2014/main" id="{3393A7A0-5EBC-468A-B5DC-6BBE0439AF6A}"/>
                </a:ext>
              </a:extLst>
            </p:cNvPr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91" name="普通生物學實驗">
              <a:extLst>
                <a:ext uri="{FF2B5EF4-FFF2-40B4-BE49-F238E27FC236}">
                  <a16:creationId xmlns:a16="http://schemas.microsoft.com/office/drawing/2014/main" id="{EAD69791-015E-4388-9193-5F42B61C0853}"/>
                </a:ext>
              </a:extLst>
            </p:cNvPr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92" name="普通生物學">
              <a:extLst>
                <a:ext uri="{FF2B5EF4-FFF2-40B4-BE49-F238E27FC236}">
                  <a16:creationId xmlns:a16="http://schemas.microsoft.com/office/drawing/2014/main" id="{479504D9-4AD7-4427-88AC-988E9171F192}"/>
                </a:ext>
              </a:extLst>
            </p:cNvPr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93" name="食物學原理">
              <a:extLst>
                <a:ext uri="{FF2B5EF4-FFF2-40B4-BE49-F238E27FC236}">
                  <a16:creationId xmlns:a16="http://schemas.microsoft.com/office/drawing/2014/main" id="{4159D1B6-7C9A-4D7B-A429-E01B53617BCF}"/>
                </a:ext>
              </a:extLst>
            </p:cNvPr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91" name="矩形 190">
            <a:extLst>
              <a:ext uri="{FF2B5EF4-FFF2-40B4-BE49-F238E27FC236}">
                <a16:creationId xmlns:a16="http://schemas.microsoft.com/office/drawing/2014/main" id="{7B10AAC5-2DA6-460E-AAA5-C2FCB685F460}"/>
              </a:ext>
            </a:extLst>
          </p:cNvPr>
          <p:cNvSpPr/>
          <p:nvPr/>
        </p:nvSpPr>
        <p:spPr>
          <a:xfrm>
            <a:off x="6181633" y="1722872"/>
            <a:ext cx="12090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社會工作研究法</a:t>
            </a:r>
          </a:p>
        </p:txBody>
      </p:sp>
      <p:sp>
        <p:nvSpPr>
          <p:cNvPr id="193" name="矩形 192">
            <a:extLst>
              <a:ext uri="{FF2B5EF4-FFF2-40B4-BE49-F238E27FC236}">
                <a16:creationId xmlns:a16="http://schemas.microsoft.com/office/drawing/2014/main" id="{9069EE02-25ED-4C9F-927C-F381C12B78B6}"/>
              </a:ext>
            </a:extLst>
          </p:cNvPr>
          <p:cNvSpPr/>
          <p:nvPr/>
        </p:nvSpPr>
        <p:spPr>
          <a:xfrm>
            <a:off x="4729756" y="4230375"/>
            <a:ext cx="12432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4" name="矩形 193">
            <a:extLst>
              <a:ext uri="{FF2B5EF4-FFF2-40B4-BE49-F238E27FC236}">
                <a16:creationId xmlns:a16="http://schemas.microsoft.com/office/drawing/2014/main" id="{1C57C29D-33A5-42F9-AD6C-E8F35CF9C5C3}"/>
              </a:ext>
            </a:extLst>
          </p:cNvPr>
          <p:cNvSpPr/>
          <p:nvPr/>
        </p:nvSpPr>
        <p:spPr>
          <a:xfrm>
            <a:off x="4727723" y="3856217"/>
            <a:ext cx="12432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5" name="矩形 194">
            <a:extLst>
              <a:ext uri="{FF2B5EF4-FFF2-40B4-BE49-F238E27FC236}">
                <a16:creationId xmlns:a16="http://schemas.microsoft.com/office/drawing/2014/main" id="{6D5CF4EF-7F4B-4813-9037-34645B804981}"/>
              </a:ext>
            </a:extLst>
          </p:cNvPr>
          <p:cNvSpPr/>
          <p:nvPr/>
        </p:nvSpPr>
        <p:spPr>
          <a:xfrm>
            <a:off x="4607578" y="1656023"/>
            <a:ext cx="12432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3" name="圓角矩形">
            <a:extLst>
              <a:ext uri="{FF2B5EF4-FFF2-40B4-BE49-F238E27FC236}">
                <a16:creationId xmlns:a16="http://schemas.microsoft.com/office/drawing/2014/main" id="{40BC464F-A34B-4557-A331-D4DC21200CFD}"/>
              </a:ext>
            </a:extLst>
          </p:cNvPr>
          <p:cNvSpPr/>
          <p:nvPr/>
        </p:nvSpPr>
        <p:spPr>
          <a:xfrm>
            <a:off x="6183000" y="3849447"/>
            <a:ext cx="1221382" cy="23237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早期療育社會工作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44" name="圓角矩形">
            <a:extLst>
              <a:ext uri="{FF2B5EF4-FFF2-40B4-BE49-F238E27FC236}">
                <a16:creationId xmlns:a16="http://schemas.microsoft.com/office/drawing/2014/main" id="{2735949E-900D-4384-A877-ED54023AFD8F}"/>
              </a:ext>
            </a:extLst>
          </p:cNvPr>
          <p:cNvSpPr/>
          <p:nvPr/>
        </p:nvSpPr>
        <p:spPr>
          <a:xfrm>
            <a:off x="6201459" y="2532722"/>
            <a:ext cx="1221382" cy="23237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身心障礙社會工作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48" name="圓角矩形">
            <a:extLst>
              <a:ext uri="{FF2B5EF4-FFF2-40B4-BE49-F238E27FC236}">
                <a16:creationId xmlns:a16="http://schemas.microsoft.com/office/drawing/2014/main" id="{F1B26C3D-7A57-4250-88CC-88CBFD147BD3}"/>
              </a:ext>
            </a:extLst>
          </p:cNvPr>
          <p:cNvSpPr/>
          <p:nvPr/>
        </p:nvSpPr>
        <p:spPr>
          <a:xfrm>
            <a:off x="6196285" y="2128377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方案設計與評估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15" name="圓角矩形">
            <a:extLst>
              <a:ext uri="{FF2B5EF4-FFF2-40B4-BE49-F238E27FC236}">
                <a16:creationId xmlns:a16="http://schemas.microsoft.com/office/drawing/2014/main" id="{D4517FA1-DC04-4052-A7C6-0A0A9791DC37}"/>
              </a:ext>
            </a:extLst>
          </p:cNvPr>
          <p:cNvSpPr/>
          <p:nvPr/>
        </p:nvSpPr>
        <p:spPr>
          <a:xfrm>
            <a:off x="7641870" y="1684709"/>
            <a:ext cx="1326027" cy="28183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社會政策與社會立法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16" name="圓角矩形">
            <a:extLst>
              <a:ext uri="{FF2B5EF4-FFF2-40B4-BE49-F238E27FC236}">
                <a16:creationId xmlns:a16="http://schemas.microsoft.com/office/drawing/2014/main" id="{2886BCB2-A060-4B17-A8A3-C5E2E2B601F4}"/>
              </a:ext>
            </a:extLst>
          </p:cNvPr>
          <p:cNvSpPr/>
          <p:nvPr/>
        </p:nvSpPr>
        <p:spPr>
          <a:xfrm>
            <a:off x="4659270" y="3839867"/>
            <a:ext cx="1308709" cy="28183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藝術輔療社會工作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18" name="圓角矩形">
            <a:extLst>
              <a:ext uri="{FF2B5EF4-FFF2-40B4-BE49-F238E27FC236}">
                <a16:creationId xmlns:a16="http://schemas.microsoft.com/office/drawing/2014/main" id="{9D299FE8-741B-4B18-9D05-A5652971131C}"/>
              </a:ext>
            </a:extLst>
          </p:cNvPr>
          <p:cNvSpPr/>
          <p:nvPr/>
        </p:nvSpPr>
        <p:spPr>
          <a:xfrm>
            <a:off x="4662078" y="4227985"/>
            <a:ext cx="130861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社會個案工作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17" name="圓角矩形">
            <a:extLst>
              <a:ext uri="{FF2B5EF4-FFF2-40B4-BE49-F238E27FC236}">
                <a16:creationId xmlns:a16="http://schemas.microsoft.com/office/drawing/2014/main" id="{97AFB706-E5E3-4F5D-93B5-8402F8AF025F}"/>
              </a:ext>
            </a:extLst>
          </p:cNvPr>
          <p:cNvSpPr/>
          <p:nvPr/>
        </p:nvSpPr>
        <p:spPr>
          <a:xfrm>
            <a:off x="3184443" y="3833434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社會學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31" name="圓角矩形">
            <a:extLst>
              <a:ext uri="{FF2B5EF4-FFF2-40B4-BE49-F238E27FC236}">
                <a16:creationId xmlns:a16="http://schemas.microsoft.com/office/drawing/2014/main" id="{5691EBA7-E14E-43EE-AC52-283F8DC9ABC1}"/>
              </a:ext>
            </a:extLst>
          </p:cNvPr>
          <p:cNvSpPr/>
          <p:nvPr/>
        </p:nvSpPr>
        <p:spPr>
          <a:xfrm>
            <a:off x="4658767" y="1693122"/>
            <a:ext cx="1294341" cy="272229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人類行為與社會環境</a:t>
            </a:r>
          </a:p>
        </p:txBody>
      </p:sp>
      <p:sp>
        <p:nvSpPr>
          <p:cNvPr id="133" name="圓角矩形">
            <a:extLst>
              <a:ext uri="{FF2B5EF4-FFF2-40B4-BE49-F238E27FC236}">
                <a16:creationId xmlns:a16="http://schemas.microsoft.com/office/drawing/2014/main" id="{50D95F21-C0FF-4E26-AE74-4E64565C71DF}"/>
              </a:ext>
            </a:extLst>
          </p:cNvPr>
          <p:cNvSpPr/>
          <p:nvPr/>
        </p:nvSpPr>
        <p:spPr>
          <a:xfrm>
            <a:off x="3180865" y="4231662"/>
            <a:ext cx="1216410" cy="24625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標楷體"/>
                <a:sym typeface="標楷體"/>
              </a:rPr>
              <a:t>普通心理學</a:t>
            </a:r>
          </a:p>
        </p:txBody>
      </p:sp>
      <p:sp>
        <p:nvSpPr>
          <p:cNvPr id="134" name="圓角矩形">
            <a:extLst>
              <a:ext uri="{FF2B5EF4-FFF2-40B4-BE49-F238E27FC236}">
                <a16:creationId xmlns:a16="http://schemas.microsoft.com/office/drawing/2014/main" id="{3318D91D-3158-4A02-A4BE-31D54FC4278A}"/>
              </a:ext>
            </a:extLst>
          </p:cNvPr>
          <p:cNvSpPr/>
          <p:nvPr/>
        </p:nvSpPr>
        <p:spPr>
          <a:xfrm>
            <a:off x="3181816" y="2124287"/>
            <a:ext cx="1285682" cy="24625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社會工作概論</a:t>
            </a:r>
          </a:p>
        </p:txBody>
      </p:sp>
      <p:sp>
        <p:nvSpPr>
          <p:cNvPr id="135" name="圓角矩形">
            <a:extLst>
              <a:ext uri="{FF2B5EF4-FFF2-40B4-BE49-F238E27FC236}">
                <a16:creationId xmlns:a16="http://schemas.microsoft.com/office/drawing/2014/main" id="{C91B4593-0A38-494D-A70A-ADF035357FCD}"/>
              </a:ext>
            </a:extLst>
          </p:cNvPr>
          <p:cNvSpPr/>
          <p:nvPr/>
        </p:nvSpPr>
        <p:spPr>
          <a:xfrm>
            <a:off x="4655056" y="2131985"/>
            <a:ext cx="1294341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社會統計</a:t>
            </a:r>
          </a:p>
        </p:txBody>
      </p:sp>
      <p:sp>
        <p:nvSpPr>
          <p:cNvPr id="109" name="圓角矩形">
            <a:extLst>
              <a:ext uri="{FF2B5EF4-FFF2-40B4-BE49-F238E27FC236}">
                <a16:creationId xmlns:a16="http://schemas.microsoft.com/office/drawing/2014/main" id="{8815B42F-B1E4-4763-8110-BF2E21DA4C92}"/>
              </a:ext>
            </a:extLst>
          </p:cNvPr>
          <p:cNvSpPr/>
          <p:nvPr/>
        </p:nvSpPr>
        <p:spPr>
          <a:xfrm>
            <a:off x="4656320" y="4596638"/>
            <a:ext cx="1320318" cy="280888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社區組織與社區發展</a:t>
            </a:r>
          </a:p>
        </p:txBody>
      </p:sp>
      <p:sp>
        <p:nvSpPr>
          <p:cNvPr id="108" name="圓角矩形">
            <a:extLst>
              <a:ext uri="{FF2B5EF4-FFF2-40B4-BE49-F238E27FC236}">
                <a16:creationId xmlns:a16="http://schemas.microsoft.com/office/drawing/2014/main" id="{62F64EC4-0AAA-4CBC-B978-28AE6772FCE4}"/>
              </a:ext>
            </a:extLst>
          </p:cNvPr>
          <p:cNvSpPr/>
          <p:nvPr/>
        </p:nvSpPr>
        <p:spPr>
          <a:xfrm>
            <a:off x="3174196" y="1704652"/>
            <a:ext cx="1298508" cy="2595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 scaled="0"/>
          </a:gradFill>
          <a:ln w="9525" cap="flat">
            <a:solidFill>
              <a:srgbClr val="4A7EBB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b="1" kern="0">
                <a:solidFill>
                  <a:srgbClr val="4F81BD"/>
                </a:solidFill>
                <a:latin typeface="標楷體"/>
                <a:cs typeface="Arial"/>
              </a:rPr>
              <a:t>資訊與科技</a:t>
            </a:r>
            <a:endParaRPr lang="zh-TW" altLang="en-US" b="1" kern="0" dirty="0">
              <a:solidFill>
                <a:srgbClr val="4F81BD"/>
              </a:solidFill>
              <a:latin typeface="標楷體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8345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直線接點 3"/>
          <p:cNvSpPr/>
          <p:nvPr/>
        </p:nvSpPr>
        <p:spPr>
          <a:xfrm>
            <a:off x="3145235" y="3566595"/>
            <a:ext cx="6073812" cy="773"/>
          </a:xfrm>
          <a:prstGeom prst="line">
            <a:avLst/>
          </a:prstGeom>
          <a:ln w="25400">
            <a:solidFill>
              <a:schemeClr val="accent4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hangingPunct="0"/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5" name="直線接點 244"/>
          <p:cNvSpPr/>
          <p:nvPr/>
        </p:nvSpPr>
        <p:spPr>
          <a:xfrm flipV="1">
            <a:off x="3128911" y="1502124"/>
            <a:ext cx="6073812" cy="116"/>
          </a:xfrm>
          <a:prstGeom prst="line">
            <a:avLst/>
          </a:prstGeom>
          <a:ln w="25400">
            <a:solidFill>
              <a:schemeClr val="accent4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hangingPunct="0"/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grpSp>
        <p:nvGrpSpPr>
          <p:cNvPr id="101" name="圓角矩形 6"/>
          <p:cNvGrpSpPr/>
          <p:nvPr/>
        </p:nvGrpSpPr>
        <p:grpSpPr>
          <a:xfrm>
            <a:off x="2631246" y="3807955"/>
            <a:ext cx="369330" cy="1014617"/>
            <a:chOff x="-16324" y="0"/>
            <a:chExt cx="369329" cy="1014616"/>
          </a:xfrm>
        </p:grpSpPr>
        <p:sp>
          <p:nvSpPr>
            <p:cNvPr id="99" name="圓角矩形"/>
            <p:cNvSpPr/>
            <p:nvPr/>
          </p:nvSpPr>
          <p:spPr>
            <a:xfrm>
              <a:off x="0" y="0"/>
              <a:ext cx="336681" cy="10146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00" name="下學期"/>
            <p:cNvSpPr txBox="1"/>
            <p:nvPr/>
          </p:nvSpPr>
          <p:spPr>
            <a:xfrm>
              <a:off x="-16324" y="16434"/>
              <a:ext cx="369329" cy="9817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vert="eaVert"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/>
                <a:t>下學期</a:t>
              </a:r>
            </a:p>
          </p:txBody>
        </p:sp>
      </p:grpSp>
      <p:grpSp>
        <p:nvGrpSpPr>
          <p:cNvPr id="104" name="圓角矩形 7"/>
          <p:cNvGrpSpPr/>
          <p:nvPr/>
        </p:nvGrpSpPr>
        <p:grpSpPr>
          <a:xfrm>
            <a:off x="2614922" y="1783515"/>
            <a:ext cx="369330" cy="1142451"/>
            <a:chOff x="-16324" y="0"/>
            <a:chExt cx="369329" cy="1142450"/>
          </a:xfrm>
        </p:grpSpPr>
        <p:sp>
          <p:nvSpPr>
            <p:cNvPr id="102" name="圓角矩形"/>
            <p:cNvSpPr/>
            <p:nvPr/>
          </p:nvSpPr>
          <p:spPr>
            <a:xfrm>
              <a:off x="0" y="0"/>
              <a:ext cx="336681" cy="114245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03" name="上學期"/>
            <p:cNvSpPr txBox="1"/>
            <p:nvPr/>
          </p:nvSpPr>
          <p:spPr>
            <a:xfrm>
              <a:off x="-16324" y="16435"/>
              <a:ext cx="369329" cy="11095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vert="eaVert"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/>
                <a:t>上學期</a:t>
              </a:r>
            </a:p>
          </p:txBody>
        </p:sp>
      </p:grpSp>
      <p:grpSp>
        <p:nvGrpSpPr>
          <p:cNvPr id="107" name="圓角矩形 8"/>
          <p:cNvGrpSpPr/>
          <p:nvPr/>
        </p:nvGrpSpPr>
        <p:grpSpPr>
          <a:xfrm>
            <a:off x="3154514" y="960285"/>
            <a:ext cx="1211917" cy="461841"/>
            <a:chOff x="0" y="-24643"/>
            <a:chExt cx="1211915" cy="369327"/>
          </a:xfrm>
        </p:grpSpPr>
        <p:sp>
          <p:nvSpPr>
            <p:cNvPr id="105" name="圓角矩形"/>
            <p:cNvSpPr/>
            <p:nvPr/>
          </p:nvSpPr>
          <p:spPr>
            <a:xfrm>
              <a:off x="0" y="23263"/>
              <a:ext cx="1211915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06" name="大一"/>
            <p:cNvSpPr/>
            <p:nvPr/>
          </p:nvSpPr>
          <p:spPr>
            <a:xfrm>
              <a:off x="59072" y="-24643"/>
              <a:ext cx="1093770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 dirty="0" err="1"/>
                <a:t>大一</a:t>
              </a:r>
              <a:endParaRPr kern="0" dirty="0"/>
            </a:p>
          </p:txBody>
        </p:sp>
      </p:grpSp>
      <p:grpSp>
        <p:nvGrpSpPr>
          <p:cNvPr id="206" name="圓角矩形 246"/>
          <p:cNvGrpSpPr/>
          <p:nvPr/>
        </p:nvGrpSpPr>
        <p:grpSpPr>
          <a:xfrm>
            <a:off x="4679670" y="949034"/>
            <a:ext cx="1211917" cy="506100"/>
            <a:chOff x="0" y="-24643"/>
            <a:chExt cx="1211915" cy="369327"/>
          </a:xfrm>
        </p:grpSpPr>
        <p:sp>
          <p:nvSpPr>
            <p:cNvPr id="204" name="圓角矩形"/>
            <p:cNvSpPr/>
            <p:nvPr/>
          </p:nvSpPr>
          <p:spPr>
            <a:xfrm>
              <a:off x="0" y="23263"/>
              <a:ext cx="1211915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05" name="大二"/>
            <p:cNvSpPr/>
            <p:nvPr/>
          </p:nvSpPr>
          <p:spPr>
            <a:xfrm>
              <a:off x="59072" y="-24643"/>
              <a:ext cx="1093770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 dirty="0" err="1"/>
                <a:t>大二</a:t>
              </a:r>
              <a:endParaRPr kern="0" dirty="0"/>
            </a:p>
          </p:txBody>
        </p:sp>
      </p:grpSp>
      <p:grpSp>
        <p:nvGrpSpPr>
          <p:cNvPr id="209" name="圓角矩形 247"/>
          <p:cNvGrpSpPr/>
          <p:nvPr/>
        </p:nvGrpSpPr>
        <p:grpSpPr>
          <a:xfrm>
            <a:off x="6179148" y="949033"/>
            <a:ext cx="1211917" cy="528434"/>
            <a:chOff x="0" y="-24643"/>
            <a:chExt cx="1211915" cy="369327"/>
          </a:xfrm>
        </p:grpSpPr>
        <p:sp>
          <p:nvSpPr>
            <p:cNvPr id="207" name="圓角矩形"/>
            <p:cNvSpPr/>
            <p:nvPr/>
          </p:nvSpPr>
          <p:spPr>
            <a:xfrm>
              <a:off x="0" y="23263"/>
              <a:ext cx="1211915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08" name="大三"/>
            <p:cNvSpPr/>
            <p:nvPr/>
          </p:nvSpPr>
          <p:spPr>
            <a:xfrm>
              <a:off x="59072" y="-24643"/>
              <a:ext cx="1093770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 dirty="0" err="1"/>
                <a:t>大三</a:t>
              </a:r>
              <a:endParaRPr kern="0" dirty="0"/>
            </a:p>
          </p:txBody>
        </p:sp>
      </p:grpSp>
      <p:grpSp>
        <p:nvGrpSpPr>
          <p:cNvPr id="212" name="圓角矩形 248"/>
          <p:cNvGrpSpPr/>
          <p:nvPr/>
        </p:nvGrpSpPr>
        <p:grpSpPr>
          <a:xfrm>
            <a:off x="7643422" y="949550"/>
            <a:ext cx="1144792" cy="517539"/>
            <a:chOff x="0" y="-24643"/>
            <a:chExt cx="1144790" cy="369327"/>
          </a:xfrm>
        </p:grpSpPr>
        <p:sp>
          <p:nvSpPr>
            <p:cNvPr id="210" name="圓角矩形"/>
            <p:cNvSpPr/>
            <p:nvPr/>
          </p:nvSpPr>
          <p:spPr>
            <a:xfrm>
              <a:off x="0" y="23263"/>
              <a:ext cx="1144790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11" name="大四"/>
            <p:cNvSpPr/>
            <p:nvPr/>
          </p:nvSpPr>
          <p:spPr>
            <a:xfrm>
              <a:off x="59071" y="-24643"/>
              <a:ext cx="1026647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/>
                <a:t>大四</a:t>
              </a:r>
            </a:p>
          </p:txBody>
        </p:sp>
      </p:grpSp>
      <p:grpSp>
        <p:nvGrpSpPr>
          <p:cNvPr id="342" name="群組 9"/>
          <p:cNvGrpSpPr/>
          <p:nvPr/>
        </p:nvGrpSpPr>
        <p:grpSpPr>
          <a:xfrm>
            <a:off x="7740484" y="1582237"/>
            <a:ext cx="1037624" cy="1968795"/>
            <a:chOff x="53585" y="-7538"/>
            <a:chExt cx="1037622" cy="1968794"/>
          </a:xfrm>
        </p:grpSpPr>
        <p:sp>
          <p:nvSpPr>
            <p:cNvPr id="319" name="分子生物學"/>
            <p:cNvSpPr/>
            <p:nvPr/>
          </p:nvSpPr>
          <p:spPr>
            <a:xfrm>
              <a:off x="53585" y="-7538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22" name="化妝品法規暨品質管制"/>
            <p:cNvSpPr/>
            <p:nvPr/>
          </p:nvSpPr>
          <p:spPr>
            <a:xfrm>
              <a:off x="53585" y="509904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25" name="營養生化"/>
            <p:cNvSpPr/>
            <p:nvPr/>
          </p:nvSpPr>
          <p:spPr>
            <a:xfrm>
              <a:off x="63371" y="1475539"/>
              <a:ext cx="1027836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28" name="醫學美容產業實務"/>
            <p:cNvSpPr/>
            <p:nvPr/>
          </p:nvSpPr>
          <p:spPr>
            <a:xfrm>
              <a:off x="53585" y="741696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31" name="化妝品分析檢驗學實驗"/>
            <p:cNvSpPr/>
            <p:nvPr/>
          </p:nvSpPr>
          <p:spPr>
            <a:xfrm>
              <a:off x="53585" y="1251442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34" name="食品工廠管理"/>
            <p:cNvSpPr/>
            <p:nvPr/>
          </p:nvSpPr>
          <p:spPr>
            <a:xfrm>
              <a:off x="53585" y="239641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37" name="長照與老人營養學"/>
            <p:cNvSpPr/>
            <p:nvPr/>
          </p:nvSpPr>
          <p:spPr>
            <a:xfrm>
              <a:off x="63371" y="1730426"/>
              <a:ext cx="1027833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40" name="化妝品分析檢驗學"/>
            <p:cNvSpPr/>
            <p:nvPr/>
          </p:nvSpPr>
          <p:spPr>
            <a:xfrm>
              <a:off x="53585" y="988875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356" name="文字方塊 10"/>
          <p:cNvSpPr txBox="1"/>
          <p:nvPr/>
        </p:nvSpPr>
        <p:spPr>
          <a:xfrm>
            <a:off x="2346385" y="256446"/>
            <a:ext cx="8583283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標楷體"/>
                <a:ea typeface="標楷體"/>
                <a:cs typeface="標楷體"/>
                <a:sym typeface="標楷體"/>
              </a:defRPr>
            </a:lvl1pPr>
          </a:lstStyle>
          <a:p>
            <a:pPr hangingPunct="0"/>
            <a:r>
              <a:rPr lang="en-US" altLang="zh-TW" sz="2400" b="1" u="sng" kern="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112</a:t>
            </a:r>
            <a:r>
              <a:rPr lang="zh-TW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學年度</a:t>
            </a:r>
            <a:r>
              <a:rPr lang="zh-TW" altLang="en-US" sz="2400" b="1" u="sng" kern="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社會工作</a:t>
            </a:r>
            <a:r>
              <a:rPr lang="zh-TW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學系</a:t>
            </a:r>
            <a:r>
              <a:rPr lang="zh-TW" altLang="en-US" sz="2400" b="1" u="sng" kern="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大學進修部</a:t>
            </a:r>
            <a:r>
              <a:rPr lang="zh-TW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生成式</a:t>
            </a:r>
            <a:r>
              <a:rPr lang="en-US" altLang="zh-TW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AI</a:t>
            </a:r>
            <a:r>
              <a:rPr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課程地圖</a:t>
            </a:r>
            <a:endParaRPr sz="2400" kern="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77" name="圓角矩形">
            <a:extLst>
              <a:ext uri="{FF2B5EF4-FFF2-40B4-BE49-F238E27FC236}">
                <a16:creationId xmlns:a16="http://schemas.microsoft.com/office/drawing/2014/main" id="{0AFFBE5E-2D31-42AA-9FB4-F603E8E5EBB5}"/>
              </a:ext>
            </a:extLst>
          </p:cNvPr>
          <p:cNvSpPr/>
          <p:nvPr/>
        </p:nvSpPr>
        <p:spPr>
          <a:xfrm>
            <a:off x="9976170" y="4102369"/>
            <a:ext cx="2126689" cy="49322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 scaled="0"/>
          </a:gradFill>
          <a:ln w="9525" cap="flat">
            <a:solidFill>
              <a:srgbClr val="4A7EBB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生成式</a:t>
            </a:r>
            <a:r>
              <a:rPr lang="en-US" altLang="zh-TW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AI</a:t>
            </a: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基礎課程</a:t>
            </a:r>
          </a:p>
        </p:txBody>
      </p:sp>
      <p:sp>
        <p:nvSpPr>
          <p:cNvPr id="179" name="圓角矩形">
            <a:extLst>
              <a:ext uri="{FF2B5EF4-FFF2-40B4-BE49-F238E27FC236}">
                <a16:creationId xmlns:a16="http://schemas.microsoft.com/office/drawing/2014/main" id="{B9E698D2-A5B9-4A21-B8F9-EC950548FFE7}"/>
              </a:ext>
            </a:extLst>
          </p:cNvPr>
          <p:cNvSpPr/>
          <p:nvPr/>
        </p:nvSpPr>
        <p:spPr>
          <a:xfrm>
            <a:off x="10000053" y="4732111"/>
            <a:ext cx="2102805" cy="51406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3">
                  <a:hueOff val="263624"/>
                  <a:satOff val="55948"/>
                  <a:lumOff val="27907"/>
                </a:schemeClr>
              </a:gs>
              <a:gs pos="35000">
                <a:srgbClr val="E4FDBF"/>
              </a:gs>
              <a:gs pos="100000">
                <a:schemeClr val="accent3">
                  <a:hueOff val="321486"/>
                  <a:satOff val="58119"/>
                  <a:lumOff val="40966"/>
                </a:schemeClr>
              </a:gs>
            </a:gsLst>
            <a:lin ang="16200000" scaled="0"/>
          </a:gradFill>
          <a:ln w="9525" cap="flat">
            <a:solidFill>
              <a:srgbClr val="98B955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0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生成式</a:t>
            </a:r>
            <a:r>
              <a:rPr lang="en-US" altLang="zh-TW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AI</a:t>
            </a: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 進階課程</a:t>
            </a:r>
          </a:p>
        </p:txBody>
      </p:sp>
      <p:sp>
        <p:nvSpPr>
          <p:cNvPr id="180" name="圓角矩形">
            <a:extLst>
              <a:ext uri="{FF2B5EF4-FFF2-40B4-BE49-F238E27FC236}">
                <a16:creationId xmlns:a16="http://schemas.microsoft.com/office/drawing/2014/main" id="{2D89DA99-717B-4462-906A-2121BC943031}"/>
              </a:ext>
            </a:extLst>
          </p:cNvPr>
          <p:cNvSpPr/>
          <p:nvPr/>
        </p:nvSpPr>
        <p:spPr>
          <a:xfrm>
            <a:off x="10000055" y="5386979"/>
            <a:ext cx="2102803" cy="49322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0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生成式</a:t>
            </a:r>
            <a:r>
              <a:rPr lang="en-US" altLang="zh-TW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AI</a:t>
            </a: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 應用課程</a:t>
            </a:r>
          </a:p>
        </p:txBody>
      </p:sp>
      <p:grpSp>
        <p:nvGrpSpPr>
          <p:cNvPr id="368" name="群組 19">
            <a:extLst>
              <a:ext uri="{FF2B5EF4-FFF2-40B4-BE49-F238E27FC236}">
                <a16:creationId xmlns:a16="http://schemas.microsoft.com/office/drawing/2014/main" id="{6EC58794-2894-429F-AC08-774826E2137D}"/>
              </a:ext>
            </a:extLst>
          </p:cNvPr>
          <p:cNvGrpSpPr/>
          <p:nvPr/>
        </p:nvGrpSpPr>
        <p:grpSpPr>
          <a:xfrm>
            <a:off x="4769193" y="1681698"/>
            <a:ext cx="1097087" cy="1808125"/>
            <a:chOff x="57415" y="-11012"/>
            <a:chExt cx="1097085" cy="1808123"/>
          </a:xfrm>
        </p:grpSpPr>
        <p:sp>
          <p:nvSpPr>
            <p:cNvPr id="378" name="普通化學">
              <a:extLst>
                <a:ext uri="{FF2B5EF4-FFF2-40B4-BE49-F238E27FC236}">
                  <a16:creationId xmlns:a16="http://schemas.microsoft.com/office/drawing/2014/main" id="{0661D68E-149C-4926-A332-FE921B1D0D47}"/>
                </a:ext>
              </a:extLst>
            </p:cNvPr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6" name="普通化學實驗">
              <a:extLst>
                <a:ext uri="{FF2B5EF4-FFF2-40B4-BE49-F238E27FC236}">
                  <a16:creationId xmlns:a16="http://schemas.microsoft.com/office/drawing/2014/main" id="{C3771B55-43C3-4495-BD2F-6C6F8BF17623}"/>
                </a:ext>
              </a:extLst>
            </p:cNvPr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1" name="普通生物學實驗">
              <a:extLst>
                <a:ext uri="{FF2B5EF4-FFF2-40B4-BE49-F238E27FC236}">
                  <a16:creationId xmlns:a16="http://schemas.microsoft.com/office/drawing/2014/main" id="{59667D83-616F-4AD4-AB90-25AABF0683E8}"/>
                </a:ext>
              </a:extLst>
            </p:cNvPr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3" name="普通生物學">
              <a:extLst>
                <a:ext uri="{FF2B5EF4-FFF2-40B4-BE49-F238E27FC236}">
                  <a16:creationId xmlns:a16="http://schemas.microsoft.com/office/drawing/2014/main" id="{7FA023E8-2E51-4D50-B461-6CBB15426A14}"/>
                </a:ext>
              </a:extLst>
            </p:cNvPr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4" name="食物學原理">
              <a:extLst>
                <a:ext uri="{FF2B5EF4-FFF2-40B4-BE49-F238E27FC236}">
                  <a16:creationId xmlns:a16="http://schemas.microsoft.com/office/drawing/2014/main" id="{8C4B57A7-6168-4E04-B1F9-9F10DD1080B2}"/>
                </a:ext>
              </a:extLst>
            </p:cNvPr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24" name="群組 19">
            <a:extLst>
              <a:ext uri="{FF2B5EF4-FFF2-40B4-BE49-F238E27FC236}">
                <a16:creationId xmlns:a16="http://schemas.microsoft.com/office/drawing/2014/main" id="{2F61ECBD-1574-4E55-BD8A-0E0300355532}"/>
              </a:ext>
            </a:extLst>
          </p:cNvPr>
          <p:cNvGrpSpPr/>
          <p:nvPr/>
        </p:nvGrpSpPr>
        <p:grpSpPr>
          <a:xfrm>
            <a:off x="6278947" y="1670686"/>
            <a:ext cx="1097087" cy="1808125"/>
            <a:chOff x="57415" y="-11012"/>
            <a:chExt cx="1097085" cy="1808123"/>
          </a:xfrm>
        </p:grpSpPr>
        <p:sp>
          <p:nvSpPr>
            <p:cNvPr id="433" name="普通化學">
              <a:extLst>
                <a:ext uri="{FF2B5EF4-FFF2-40B4-BE49-F238E27FC236}">
                  <a16:creationId xmlns:a16="http://schemas.microsoft.com/office/drawing/2014/main" id="{331AE81D-1F1C-4BB3-A1D5-D276DAB58B2C}"/>
                </a:ext>
              </a:extLst>
            </p:cNvPr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31" name="普通化學實驗">
              <a:extLst>
                <a:ext uri="{FF2B5EF4-FFF2-40B4-BE49-F238E27FC236}">
                  <a16:creationId xmlns:a16="http://schemas.microsoft.com/office/drawing/2014/main" id="{762CBE8D-3B6E-4E73-AB80-442BC68BF311}"/>
                </a:ext>
              </a:extLst>
            </p:cNvPr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27" name="普通生物學實驗">
              <a:extLst>
                <a:ext uri="{FF2B5EF4-FFF2-40B4-BE49-F238E27FC236}">
                  <a16:creationId xmlns:a16="http://schemas.microsoft.com/office/drawing/2014/main" id="{C7C8B564-466D-41DF-A952-AAD0708B869B}"/>
                </a:ext>
              </a:extLst>
            </p:cNvPr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28" name="普通生物學">
              <a:extLst>
                <a:ext uri="{FF2B5EF4-FFF2-40B4-BE49-F238E27FC236}">
                  <a16:creationId xmlns:a16="http://schemas.microsoft.com/office/drawing/2014/main" id="{F011511F-6229-46B1-9698-BAFC7EAA74E5}"/>
                </a:ext>
              </a:extLst>
            </p:cNvPr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29" name="食物學原理">
              <a:extLst>
                <a:ext uri="{FF2B5EF4-FFF2-40B4-BE49-F238E27FC236}">
                  <a16:creationId xmlns:a16="http://schemas.microsoft.com/office/drawing/2014/main" id="{D043A962-3AE3-4757-B612-9C797CC7CEC4}"/>
                </a:ext>
              </a:extLst>
            </p:cNvPr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435" name="圓角矩形">
            <a:extLst>
              <a:ext uri="{FF2B5EF4-FFF2-40B4-BE49-F238E27FC236}">
                <a16:creationId xmlns:a16="http://schemas.microsoft.com/office/drawing/2014/main" id="{465ADF59-0116-4887-A5A8-2B1FF8512327}"/>
              </a:ext>
            </a:extLst>
          </p:cNvPr>
          <p:cNvSpPr/>
          <p:nvPr/>
        </p:nvSpPr>
        <p:spPr>
          <a:xfrm>
            <a:off x="6176634" y="1673286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endParaRPr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grpSp>
        <p:nvGrpSpPr>
          <p:cNvPr id="452" name="群組 19">
            <a:extLst>
              <a:ext uri="{FF2B5EF4-FFF2-40B4-BE49-F238E27FC236}">
                <a16:creationId xmlns:a16="http://schemas.microsoft.com/office/drawing/2014/main" id="{022B0ACF-A8FE-4840-9410-26E35821B083}"/>
              </a:ext>
            </a:extLst>
          </p:cNvPr>
          <p:cNvGrpSpPr/>
          <p:nvPr/>
        </p:nvGrpSpPr>
        <p:grpSpPr>
          <a:xfrm>
            <a:off x="3274083" y="3830711"/>
            <a:ext cx="1097087" cy="1808125"/>
            <a:chOff x="57415" y="-11012"/>
            <a:chExt cx="1097085" cy="1808123"/>
          </a:xfrm>
        </p:grpSpPr>
        <p:sp>
          <p:nvSpPr>
            <p:cNvPr id="461" name="普通化學">
              <a:extLst>
                <a:ext uri="{FF2B5EF4-FFF2-40B4-BE49-F238E27FC236}">
                  <a16:creationId xmlns:a16="http://schemas.microsoft.com/office/drawing/2014/main" id="{DEB0F627-483D-4E1B-AF6A-86EB394E4866}"/>
                </a:ext>
              </a:extLst>
            </p:cNvPr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9" name="普通化學實驗">
              <a:extLst>
                <a:ext uri="{FF2B5EF4-FFF2-40B4-BE49-F238E27FC236}">
                  <a16:creationId xmlns:a16="http://schemas.microsoft.com/office/drawing/2014/main" id="{C781C2CE-0F31-4971-A544-A2930776CA8F}"/>
                </a:ext>
              </a:extLst>
            </p:cNvPr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5" name="普通生物學實驗">
              <a:extLst>
                <a:ext uri="{FF2B5EF4-FFF2-40B4-BE49-F238E27FC236}">
                  <a16:creationId xmlns:a16="http://schemas.microsoft.com/office/drawing/2014/main" id="{FEA23757-E51C-48DF-997D-AC659F6C1F77}"/>
                </a:ext>
              </a:extLst>
            </p:cNvPr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6" name="普通生物學">
              <a:extLst>
                <a:ext uri="{FF2B5EF4-FFF2-40B4-BE49-F238E27FC236}">
                  <a16:creationId xmlns:a16="http://schemas.microsoft.com/office/drawing/2014/main" id="{4AFB3BB6-5614-462A-8185-1A563832567A}"/>
                </a:ext>
              </a:extLst>
            </p:cNvPr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7" name="食物學原理">
              <a:extLst>
                <a:ext uri="{FF2B5EF4-FFF2-40B4-BE49-F238E27FC236}">
                  <a16:creationId xmlns:a16="http://schemas.microsoft.com/office/drawing/2014/main" id="{4DE1E154-2B47-4D10-8939-8052DFCD548F}"/>
                </a:ext>
              </a:extLst>
            </p:cNvPr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62" name="群組 5">
            <a:extLst>
              <a:ext uri="{FF2B5EF4-FFF2-40B4-BE49-F238E27FC236}">
                <a16:creationId xmlns:a16="http://schemas.microsoft.com/office/drawing/2014/main" id="{ACBA4092-A78B-40CF-93E6-389CAABD5C06}"/>
              </a:ext>
            </a:extLst>
          </p:cNvPr>
          <p:cNvGrpSpPr/>
          <p:nvPr/>
        </p:nvGrpSpPr>
        <p:grpSpPr>
          <a:xfrm>
            <a:off x="6262398" y="3571252"/>
            <a:ext cx="1138150" cy="2193434"/>
            <a:chOff x="53584" y="59228"/>
            <a:chExt cx="1138149" cy="2193433"/>
          </a:xfrm>
        </p:grpSpPr>
        <p:sp>
          <p:nvSpPr>
            <p:cNvPr id="463" name="食品衛生與安全">
              <a:extLst>
                <a:ext uri="{FF2B5EF4-FFF2-40B4-BE49-F238E27FC236}">
                  <a16:creationId xmlns:a16="http://schemas.microsoft.com/office/drawing/2014/main" id="{C646253E-FB18-493C-80BF-7B6A423A86E8}"/>
                </a:ext>
              </a:extLst>
            </p:cNvPr>
            <p:cNvSpPr/>
            <p:nvPr/>
          </p:nvSpPr>
          <p:spPr>
            <a:xfrm>
              <a:off x="67414" y="59228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4" name="生物化學實驗">
              <a:extLst>
                <a:ext uri="{FF2B5EF4-FFF2-40B4-BE49-F238E27FC236}">
                  <a16:creationId xmlns:a16="http://schemas.microsoft.com/office/drawing/2014/main" id="{F561CFB5-1B4B-461A-A699-C75625E4E425}"/>
                </a:ext>
              </a:extLst>
            </p:cNvPr>
            <p:cNvSpPr/>
            <p:nvPr/>
          </p:nvSpPr>
          <p:spPr>
            <a:xfrm>
              <a:off x="53584" y="391437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5" name="生物化學(二)">
              <a:extLst>
                <a:ext uri="{FF2B5EF4-FFF2-40B4-BE49-F238E27FC236}">
                  <a16:creationId xmlns:a16="http://schemas.microsoft.com/office/drawing/2014/main" id="{31AD76D2-FC49-4CDF-9F1D-26A20E280EEB}"/>
                </a:ext>
              </a:extLst>
            </p:cNvPr>
            <p:cNvSpPr/>
            <p:nvPr/>
          </p:nvSpPr>
          <p:spPr>
            <a:xfrm>
              <a:off x="53584" y="790412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 hangingPunct="0">
                <a:defRPr sz="1000">
                  <a:latin typeface="標楷體"/>
                  <a:ea typeface="標楷體"/>
                  <a:cs typeface="標楷體"/>
                  <a:sym typeface="標楷體"/>
                </a:defRPr>
              </a:pPr>
              <a:endParaRPr sz="1000" kern="0" dirty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endParaRPr>
            </a:p>
          </p:txBody>
        </p:sp>
        <p:sp>
          <p:nvSpPr>
            <p:cNvPr id="475" name="團體膳食設計與管理">
              <a:extLst>
                <a:ext uri="{FF2B5EF4-FFF2-40B4-BE49-F238E27FC236}">
                  <a16:creationId xmlns:a16="http://schemas.microsoft.com/office/drawing/2014/main" id="{40448FD4-F1D4-44AC-999F-6487EBA0CF3E}"/>
                </a:ext>
              </a:extLst>
            </p:cNvPr>
            <p:cNvSpPr/>
            <p:nvPr/>
          </p:nvSpPr>
          <p:spPr>
            <a:xfrm>
              <a:off x="67413" y="1010333"/>
              <a:ext cx="1124320" cy="23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7" name="團體膳食設計與管理實驗">
              <a:extLst>
                <a:ext uri="{FF2B5EF4-FFF2-40B4-BE49-F238E27FC236}">
                  <a16:creationId xmlns:a16="http://schemas.microsoft.com/office/drawing/2014/main" id="{588DD9CC-0E35-45D5-A01E-7D4659FF9207}"/>
                </a:ext>
              </a:extLst>
            </p:cNvPr>
            <p:cNvSpPr/>
            <p:nvPr/>
          </p:nvSpPr>
          <p:spPr>
            <a:xfrm>
              <a:off x="53584" y="1212470"/>
              <a:ext cx="1124319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8" name="膳食療養學(二)">
              <a:extLst>
                <a:ext uri="{FF2B5EF4-FFF2-40B4-BE49-F238E27FC236}">
                  <a16:creationId xmlns:a16="http://schemas.microsoft.com/office/drawing/2014/main" id="{BAC1CE31-1A3A-4B42-97EF-96CAD1AE8ACE}"/>
                </a:ext>
              </a:extLst>
            </p:cNvPr>
            <p:cNvSpPr/>
            <p:nvPr/>
          </p:nvSpPr>
          <p:spPr>
            <a:xfrm>
              <a:off x="53584" y="1388873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 hangingPunct="0">
                <a:defRPr sz="1000">
                  <a:latin typeface="標楷體"/>
                  <a:ea typeface="標楷體"/>
                  <a:cs typeface="標楷體"/>
                  <a:sym typeface="標楷體"/>
                </a:defRPr>
              </a:pPr>
              <a:endParaRPr sz="1000" kern="0" dirty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endParaRPr>
            </a:p>
          </p:txBody>
        </p:sp>
        <p:sp>
          <p:nvSpPr>
            <p:cNvPr id="469" name="美容藥物學">
              <a:extLst>
                <a:ext uri="{FF2B5EF4-FFF2-40B4-BE49-F238E27FC236}">
                  <a16:creationId xmlns:a16="http://schemas.microsoft.com/office/drawing/2014/main" id="{5BCD5246-5F35-4A70-AB31-7892CF07F740}"/>
                </a:ext>
              </a:extLst>
            </p:cNvPr>
            <p:cNvSpPr/>
            <p:nvPr/>
          </p:nvSpPr>
          <p:spPr>
            <a:xfrm>
              <a:off x="53584" y="1588361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0" name="化妝品調製學">
              <a:extLst>
                <a:ext uri="{FF2B5EF4-FFF2-40B4-BE49-F238E27FC236}">
                  <a16:creationId xmlns:a16="http://schemas.microsoft.com/office/drawing/2014/main" id="{F89D1880-339F-4EB4-9C6A-AFB4D0117872}"/>
                </a:ext>
              </a:extLst>
            </p:cNvPr>
            <p:cNvSpPr/>
            <p:nvPr/>
          </p:nvSpPr>
          <p:spPr>
            <a:xfrm>
              <a:off x="68035" y="1794217"/>
              <a:ext cx="1095418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1" name="食品微生物">
              <a:extLst>
                <a:ext uri="{FF2B5EF4-FFF2-40B4-BE49-F238E27FC236}">
                  <a16:creationId xmlns:a16="http://schemas.microsoft.com/office/drawing/2014/main" id="{FE79D7F5-B2F2-4162-B840-48A2DED319E3}"/>
                </a:ext>
              </a:extLst>
            </p:cNvPr>
            <p:cNvSpPr/>
            <p:nvPr/>
          </p:nvSpPr>
          <p:spPr>
            <a:xfrm>
              <a:off x="53584" y="590924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2" name="食品添加物">
              <a:extLst>
                <a:ext uri="{FF2B5EF4-FFF2-40B4-BE49-F238E27FC236}">
                  <a16:creationId xmlns:a16="http://schemas.microsoft.com/office/drawing/2014/main" id="{59DC8059-6791-4662-A73B-6BEACE2D51F6}"/>
                </a:ext>
              </a:extLst>
            </p:cNvPr>
            <p:cNvSpPr/>
            <p:nvPr/>
          </p:nvSpPr>
          <p:spPr>
            <a:xfrm>
              <a:off x="53584" y="191949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3" name="醫學美容保健">
              <a:extLst>
                <a:ext uri="{FF2B5EF4-FFF2-40B4-BE49-F238E27FC236}">
                  <a16:creationId xmlns:a16="http://schemas.microsoft.com/office/drawing/2014/main" id="{55070B31-1E47-43DC-8173-1ABB31BC8A10}"/>
                </a:ext>
              </a:extLst>
            </p:cNvPr>
            <p:cNvSpPr/>
            <p:nvPr/>
          </p:nvSpPr>
          <p:spPr>
            <a:xfrm>
              <a:off x="68035" y="2006442"/>
              <a:ext cx="1095418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76" name="群組 9">
            <a:extLst>
              <a:ext uri="{FF2B5EF4-FFF2-40B4-BE49-F238E27FC236}">
                <a16:creationId xmlns:a16="http://schemas.microsoft.com/office/drawing/2014/main" id="{9D7853EC-8427-4510-9B7F-9EF85DB80B94}"/>
              </a:ext>
            </a:extLst>
          </p:cNvPr>
          <p:cNvGrpSpPr/>
          <p:nvPr/>
        </p:nvGrpSpPr>
        <p:grpSpPr>
          <a:xfrm>
            <a:off x="7766917" y="3742262"/>
            <a:ext cx="1037624" cy="1968795"/>
            <a:chOff x="53585" y="-7538"/>
            <a:chExt cx="1037622" cy="1968794"/>
          </a:xfrm>
        </p:grpSpPr>
        <p:sp>
          <p:nvSpPr>
            <p:cNvPr id="477" name="分子生物學">
              <a:extLst>
                <a:ext uri="{FF2B5EF4-FFF2-40B4-BE49-F238E27FC236}">
                  <a16:creationId xmlns:a16="http://schemas.microsoft.com/office/drawing/2014/main" id="{124BC305-D7E8-4790-AFC9-F36F072BB1D0}"/>
                </a:ext>
              </a:extLst>
            </p:cNvPr>
            <p:cNvSpPr/>
            <p:nvPr/>
          </p:nvSpPr>
          <p:spPr>
            <a:xfrm>
              <a:off x="53585" y="-7538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8" name="化妝品法規暨品質管制">
              <a:extLst>
                <a:ext uri="{FF2B5EF4-FFF2-40B4-BE49-F238E27FC236}">
                  <a16:creationId xmlns:a16="http://schemas.microsoft.com/office/drawing/2014/main" id="{779A4480-35B5-432C-AF81-7C9D8733296F}"/>
                </a:ext>
              </a:extLst>
            </p:cNvPr>
            <p:cNvSpPr/>
            <p:nvPr/>
          </p:nvSpPr>
          <p:spPr>
            <a:xfrm>
              <a:off x="53585" y="509904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9" name="營養生化">
              <a:extLst>
                <a:ext uri="{FF2B5EF4-FFF2-40B4-BE49-F238E27FC236}">
                  <a16:creationId xmlns:a16="http://schemas.microsoft.com/office/drawing/2014/main" id="{2D39A2DF-DBE7-41C2-BE26-838890A5D533}"/>
                </a:ext>
              </a:extLst>
            </p:cNvPr>
            <p:cNvSpPr/>
            <p:nvPr/>
          </p:nvSpPr>
          <p:spPr>
            <a:xfrm>
              <a:off x="63371" y="1475539"/>
              <a:ext cx="1027836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0" name="醫學美容產業實務">
              <a:extLst>
                <a:ext uri="{FF2B5EF4-FFF2-40B4-BE49-F238E27FC236}">
                  <a16:creationId xmlns:a16="http://schemas.microsoft.com/office/drawing/2014/main" id="{7629B6F1-B220-4AA2-97BC-0D7568308077}"/>
                </a:ext>
              </a:extLst>
            </p:cNvPr>
            <p:cNvSpPr/>
            <p:nvPr/>
          </p:nvSpPr>
          <p:spPr>
            <a:xfrm>
              <a:off x="53585" y="741696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1" name="化妝品分析檢驗學實驗">
              <a:extLst>
                <a:ext uri="{FF2B5EF4-FFF2-40B4-BE49-F238E27FC236}">
                  <a16:creationId xmlns:a16="http://schemas.microsoft.com/office/drawing/2014/main" id="{A9A2CC13-2ACC-48E7-B6F4-9EE9A41A8075}"/>
                </a:ext>
              </a:extLst>
            </p:cNvPr>
            <p:cNvSpPr/>
            <p:nvPr/>
          </p:nvSpPr>
          <p:spPr>
            <a:xfrm>
              <a:off x="53585" y="1251442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2" name="食品工廠管理">
              <a:extLst>
                <a:ext uri="{FF2B5EF4-FFF2-40B4-BE49-F238E27FC236}">
                  <a16:creationId xmlns:a16="http://schemas.microsoft.com/office/drawing/2014/main" id="{E1429676-64AB-4184-9005-F4560AAA7692}"/>
                </a:ext>
              </a:extLst>
            </p:cNvPr>
            <p:cNvSpPr/>
            <p:nvPr/>
          </p:nvSpPr>
          <p:spPr>
            <a:xfrm>
              <a:off x="53585" y="239641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3" name="長照與老人營養學">
              <a:extLst>
                <a:ext uri="{FF2B5EF4-FFF2-40B4-BE49-F238E27FC236}">
                  <a16:creationId xmlns:a16="http://schemas.microsoft.com/office/drawing/2014/main" id="{8ACD6A96-A798-497C-91B8-A1F90BBFA7ED}"/>
                </a:ext>
              </a:extLst>
            </p:cNvPr>
            <p:cNvSpPr/>
            <p:nvPr/>
          </p:nvSpPr>
          <p:spPr>
            <a:xfrm>
              <a:off x="63371" y="1730426"/>
              <a:ext cx="1027833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4" name="化妝品分析檢驗學">
              <a:extLst>
                <a:ext uri="{FF2B5EF4-FFF2-40B4-BE49-F238E27FC236}">
                  <a16:creationId xmlns:a16="http://schemas.microsoft.com/office/drawing/2014/main" id="{41093931-3854-4082-89AE-AE0B988190B0}"/>
                </a:ext>
              </a:extLst>
            </p:cNvPr>
            <p:cNvSpPr/>
            <p:nvPr/>
          </p:nvSpPr>
          <p:spPr>
            <a:xfrm>
              <a:off x="53585" y="988875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91" name="矩形 190">
            <a:extLst>
              <a:ext uri="{FF2B5EF4-FFF2-40B4-BE49-F238E27FC236}">
                <a16:creationId xmlns:a16="http://schemas.microsoft.com/office/drawing/2014/main" id="{7B10AAC5-2DA6-460E-AAA5-C2FCB685F460}"/>
              </a:ext>
            </a:extLst>
          </p:cNvPr>
          <p:cNvSpPr/>
          <p:nvPr/>
        </p:nvSpPr>
        <p:spPr>
          <a:xfrm>
            <a:off x="6129678" y="1688236"/>
            <a:ext cx="136494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社會工作研究法</a:t>
            </a:r>
          </a:p>
        </p:txBody>
      </p:sp>
      <p:sp>
        <p:nvSpPr>
          <p:cNvPr id="193" name="矩形 192">
            <a:extLst>
              <a:ext uri="{FF2B5EF4-FFF2-40B4-BE49-F238E27FC236}">
                <a16:creationId xmlns:a16="http://schemas.microsoft.com/office/drawing/2014/main" id="{9069EE02-25ED-4C9F-927C-F381C12B78B6}"/>
              </a:ext>
            </a:extLst>
          </p:cNvPr>
          <p:cNvSpPr/>
          <p:nvPr/>
        </p:nvSpPr>
        <p:spPr>
          <a:xfrm>
            <a:off x="4729756" y="4230375"/>
            <a:ext cx="12432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4" name="矩形 193">
            <a:extLst>
              <a:ext uri="{FF2B5EF4-FFF2-40B4-BE49-F238E27FC236}">
                <a16:creationId xmlns:a16="http://schemas.microsoft.com/office/drawing/2014/main" id="{1C57C29D-33A5-42F9-AD6C-E8F35CF9C5C3}"/>
              </a:ext>
            </a:extLst>
          </p:cNvPr>
          <p:cNvSpPr/>
          <p:nvPr/>
        </p:nvSpPr>
        <p:spPr>
          <a:xfrm>
            <a:off x="4727723" y="3856217"/>
            <a:ext cx="12432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3" name="圓角矩形">
            <a:extLst>
              <a:ext uri="{FF2B5EF4-FFF2-40B4-BE49-F238E27FC236}">
                <a16:creationId xmlns:a16="http://schemas.microsoft.com/office/drawing/2014/main" id="{40BC464F-A34B-4557-A331-D4DC21200CFD}"/>
              </a:ext>
            </a:extLst>
          </p:cNvPr>
          <p:cNvSpPr/>
          <p:nvPr/>
        </p:nvSpPr>
        <p:spPr>
          <a:xfrm>
            <a:off x="6183000" y="3849447"/>
            <a:ext cx="1221382" cy="23237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早期療育社會工作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48" name="圓角矩形">
            <a:extLst>
              <a:ext uri="{FF2B5EF4-FFF2-40B4-BE49-F238E27FC236}">
                <a16:creationId xmlns:a16="http://schemas.microsoft.com/office/drawing/2014/main" id="{F1B26C3D-7A57-4250-88CC-88CBFD147BD3}"/>
              </a:ext>
            </a:extLst>
          </p:cNvPr>
          <p:cNvSpPr/>
          <p:nvPr/>
        </p:nvSpPr>
        <p:spPr>
          <a:xfrm>
            <a:off x="6180796" y="2014873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方案設計與評估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15" name="圓角矩形">
            <a:extLst>
              <a:ext uri="{FF2B5EF4-FFF2-40B4-BE49-F238E27FC236}">
                <a16:creationId xmlns:a16="http://schemas.microsoft.com/office/drawing/2014/main" id="{D4517FA1-DC04-4052-A7C6-0A0A9791DC37}"/>
              </a:ext>
            </a:extLst>
          </p:cNvPr>
          <p:cNvSpPr/>
          <p:nvPr/>
        </p:nvSpPr>
        <p:spPr>
          <a:xfrm>
            <a:off x="7651221" y="1694665"/>
            <a:ext cx="1308709" cy="28183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社會政策與社會立法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16" name="圓角矩形">
            <a:extLst>
              <a:ext uri="{FF2B5EF4-FFF2-40B4-BE49-F238E27FC236}">
                <a16:creationId xmlns:a16="http://schemas.microsoft.com/office/drawing/2014/main" id="{2886BCB2-A060-4B17-A8A3-C5E2E2B601F4}"/>
              </a:ext>
            </a:extLst>
          </p:cNvPr>
          <p:cNvSpPr/>
          <p:nvPr/>
        </p:nvSpPr>
        <p:spPr>
          <a:xfrm>
            <a:off x="4692227" y="3806894"/>
            <a:ext cx="1308709" cy="28183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藝術輔療社會工作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14" name="圓角矩形">
            <a:extLst>
              <a:ext uri="{FF2B5EF4-FFF2-40B4-BE49-F238E27FC236}">
                <a16:creationId xmlns:a16="http://schemas.microsoft.com/office/drawing/2014/main" id="{E0B23F35-B933-4A36-BDC9-71AE8A6ED15A}"/>
              </a:ext>
            </a:extLst>
          </p:cNvPr>
          <p:cNvSpPr/>
          <p:nvPr/>
        </p:nvSpPr>
        <p:spPr>
          <a:xfrm>
            <a:off x="4600719" y="1665738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社會個案工作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18" name="圓角矩形">
            <a:extLst>
              <a:ext uri="{FF2B5EF4-FFF2-40B4-BE49-F238E27FC236}">
                <a16:creationId xmlns:a16="http://schemas.microsoft.com/office/drawing/2014/main" id="{A9189312-44FA-42A1-9CF6-214EF9381155}"/>
              </a:ext>
            </a:extLst>
          </p:cNvPr>
          <p:cNvSpPr/>
          <p:nvPr/>
        </p:nvSpPr>
        <p:spPr>
          <a:xfrm>
            <a:off x="3221171" y="4279622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社會學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21" name="圓角矩形">
            <a:extLst>
              <a:ext uri="{FF2B5EF4-FFF2-40B4-BE49-F238E27FC236}">
                <a16:creationId xmlns:a16="http://schemas.microsoft.com/office/drawing/2014/main" id="{92BBF5ED-8673-4683-B638-49BC5EE30E6A}"/>
              </a:ext>
            </a:extLst>
          </p:cNvPr>
          <p:cNvSpPr/>
          <p:nvPr/>
        </p:nvSpPr>
        <p:spPr>
          <a:xfrm>
            <a:off x="4753813" y="4250015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社會個案工作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23" name="圓角矩形">
            <a:extLst>
              <a:ext uri="{FF2B5EF4-FFF2-40B4-BE49-F238E27FC236}">
                <a16:creationId xmlns:a16="http://schemas.microsoft.com/office/drawing/2014/main" id="{A870A897-AFE1-4FC9-8378-4284E5AF22F6}"/>
              </a:ext>
            </a:extLst>
          </p:cNvPr>
          <p:cNvSpPr/>
          <p:nvPr/>
        </p:nvSpPr>
        <p:spPr>
          <a:xfrm>
            <a:off x="3148812" y="2095158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標楷體"/>
                <a:sym typeface="標楷體"/>
              </a:rPr>
              <a:t>心理學</a:t>
            </a:r>
          </a:p>
        </p:txBody>
      </p:sp>
      <p:sp>
        <p:nvSpPr>
          <p:cNvPr id="124" name="圓角矩形">
            <a:extLst>
              <a:ext uri="{FF2B5EF4-FFF2-40B4-BE49-F238E27FC236}">
                <a16:creationId xmlns:a16="http://schemas.microsoft.com/office/drawing/2014/main" id="{0F619D82-DC2A-4E26-A5AA-43B7871AD1FF}"/>
              </a:ext>
            </a:extLst>
          </p:cNvPr>
          <p:cNvSpPr/>
          <p:nvPr/>
        </p:nvSpPr>
        <p:spPr>
          <a:xfrm>
            <a:off x="3159142" y="2445176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社會工作概論</a:t>
            </a:r>
          </a:p>
        </p:txBody>
      </p:sp>
      <p:sp>
        <p:nvSpPr>
          <p:cNvPr id="126" name="圓角矩形">
            <a:extLst>
              <a:ext uri="{FF2B5EF4-FFF2-40B4-BE49-F238E27FC236}">
                <a16:creationId xmlns:a16="http://schemas.microsoft.com/office/drawing/2014/main" id="{CA5C2B24-70F5-4561-8351-4636899F98ED}"/>
              </a:ext>
            </a:extLst>
          </p:cNvPr>
          <p:cNvSpPr/>
          <p:nvPr/>
        </p:nvSpPr>
        <p:spPr>
          <a:xfrm>
            <a:off x="3200333" y="3820598"/>
            <a:ext cx="1308709" cy="28183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人類行為與社會環境</a:t>
            </a:r>
          </a:p>
        </p:txBody>
      </p:sp>
      <p:sp>
        <p:nvSpPr>
          <p:cNvPr id="127" name="圓角矩形">
            <a:extLst>
              <a:ext uri="{FF2B5EF4-FFF2-40B4-BE49-F238E27FC236}">
                <a16:creationId xmlns:a16="http://schemas.microsoft.com/office/drawing/2014/main" id="{BC3B7345-2B19-411C-AC69-AEC31701EB40}"/>
              </a:ext>
            </a:extLst>
          </p:cNvPr>
          <p:cNvSpPr/>
          <p:nvPr/>
        </p:nvSpPr>
        <p:spPr>
          <a:xfrm>
            <a:off x="4597246" y="2095543"/>
            <a:ext cx="1294341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社會統計</a:t>
            </a:r>
          </a:p>
        </p:txBody>
      </p:sp>
      <p:sp>
        <p:nvSpPr>
          <p:cNvPr id="89" name="圓角矩形">
            <a:extLst>
              <a:ext uri="{FF2B5EF4-FFF2-40B4-BE49-F238E27FC236}">
                <a16:creationId xmlns:a16="http://schemas.microsoft.com/office/drawing/2014/main" id="{5DDDEA85-2277-4CF0-8D0C-BB008C964EA9}"/>
              </a:ext>
            </a:extLst>
          </p:cNvPr>
          <p:cNvSpPr/>
          <p:nvPr/>
        </p:nvSpPr>
        <p:spPr>
          <a:xfrm>
            <a:off x="4760787" y="4604437"/>
            <a:ext cx="1294341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社區組織與社區發展</a:t>
            </a:r>
          </a:p>
        </p:txBody>
      </p:sp>
      <p:sp>
        <p:nvSpPr>
          <p:cNvPr id="2" name="圓角矩形">
            <a:extLst>
              <a:ext uri="{FF2B5EF4-FFF2-40B4-BE49-F238E27FC236}">
                <a16:creationId xmlns:a16="http://schemas.microsoft.com/office/drawing/2014/main" id="{8095FEA6-296C-47C2-948D-BD3A4E9E704C}"/>
              </a:ext>
            </a:extLst>
          </p:cNvPr>
          <p:cNvSpPr/>
          <p:nvPr/>
        </p:nvSpPr>
        <p:spPr>
          <a:xfrm>
            <a:off x="3156878" y="1695993"/>
            <a:ext cx="1220576" cy="276818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 scaled="0"/>
          </a:gradFill>
          <a:ln w="9525" cap="flat">
            <a:solidFill>
              <a:srgbClr val="4A7EBB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b="1" kern="0">
                <a:solidFill>
                  <a:srgbClr val="4F81BD"/>
                </a:solidFill>
                <a:latin typeface="標楷體"/>
                <a:cs typeface="Arial"/>
              </a:rPr>
              <a:t>資訊與科技</a:t>
            </a:r>
            <a:endParaRPr lang="zh-TW" altLang="en-US" b="1" kern="0" dirty="0">
              <a:solidFill>
                <a:srgbClr val="4F81BD"/>
              </a:solidFill>
              <a:latin typeface="標楷體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5732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直線接點 3"/>
          <p:cNvSpPr/>
          <p:nvPr/>
        </p:nvSpPr>
        <p:spPr>
          <a:xfrm>
            <a:off x="3145235" y="3566595"/>
            <a:ext cx="6073812" cy="773"/>
          </a:xfrm>
          <a:prstGeom prst="line">
            <a:avLst/>
          </a:prstGeom>
          <a:ln w="25400">
            <a:solidFill>
              <a:schemeClr val="accent4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hangingPunct="0"/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5" name="直線接點 244"/>
          <p:cNvSpPr/>
          <p:nvPr/>
        </p:nvSpPr>
        <p:spPr>
          <a:xfrm flipV="1">
            <a:off x="3128911" y="1502124"/>
            <a:ext cx="6073812" cy="116"/>
          </a:xfrm>
          <a:prstGeom prst="line">
            <a:avLst/>
          </a:prstGeom>
          <a:ln w="25400">
            <a:solidFill>
              <a:schemeClr val="accent4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hangingPunct="0"/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grpSp>
        <p:nvGrpSpPr>
          <p:cNvPr id="101" name="圓角矩形 6"/>
          <p:cNvGrpSpPr/>
          <p:nvPr/>
        </p:nvGrpSpPr>
        <p:grpSpPr>
          <a:xfrm>
            <a:off x="2631246" y="3807955"/>
            <a:ext cx="369330" cy="1014617"/>
            <a:chOff x="-16324" y="0"/>
            <a:chExt cx="369329" cy="1014616"/>
          </a:xfrm>
        </p:grpSpPr>
        <p:sp>
          <p:nvSpPr>
            <p:cNvPr id="99" name="圓角矩形"/>
            <p:cNvSpPr/>
            <p:nvPr/>
          </p:nvSpPr>
          <p:spPr>
            <a:xfrm>
              <a:off x="0" y="0"/>
              <a:ext cx="336681" cy="10146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00" name="下學期"/>
            <p:cNvSpPr txBox="1"/>
            <p:nvPr/>
          </p:nvSpPr>
          <p:spPr>
            <a:xfrm>
              <a:off x="-16324" y="16434"/>
              <a:ext cx="369329" cy="9817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vert="eaVert"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/>
                <a:t>下學期</a:t>
              </a:r>
            </a:p>
          </p:txBody>
        </p:sp>
      </p:grpSp>
      <p:grpSp>
        <p:nvGrpSpPr>
          <p:cNvPr id="104" name="圓角矩形 7"/>
          <p:cNvGrpSpPr/>
          <p:nvPr/>
        </p:nvGrpSpPr>
        <p:grpSpPr>
          <a:xfrm>
            <a:off x="2614922" y="1783515"/>
            <a:ext cx="369330" cy="1142451"/>
            <a:chOff x="-16324" y="0"/>
            <a:chExt cx="369329" cy="1142450"/>
          </a:xfrm>
        </p:grpSpPr>
        <p:sp>
          <p:nvSpPr>
            <p:cNvPr id="102" name="圓角矩形"/>
            <p:cNvSpPr/>
            <p:nvPr/>
          </p:nvSpPr>
          <p:spPr>
            <a:xfrm>
              <a:off x="0" y="0"/>
              <a:ext cx="336681" cy="114245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03" name="上學期"/>
            <p:cNvSpPr txBox="1"/>
            <p:nvPr/>
          </p:nvSpPr>
          <p:spPr>
            <a:xfrm>
              <a:off x="-16324" y="16435"/>
              <a:ext cx="369329" cy="11095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vert="eaVert"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/>
                <a:t>上學期</a:t>
              </a:r>
            </a:p>
          </p:txBody>
        </p:sp>
      </p:grpSp>
      <p:grpSp>
        <p:nvGrpSpPr>
          <p:cNvPr id="107" name="圓角矩形 8"/>
          <p:cNvGrpSpPr/>
          <p:nvPr/>
        </p:nvGrpSpPr>
        <p:grpSpPr>
          <a:xfrm>
            <a:off x="3154514" y="960285"/>
            <a:ext cx="1211917" cy="461841"/>
            <a:chOff x="0" y="-24643"/>
            <a:chExt cx="1211915" cy="369327"/>
          </a:xfrm>
        </p:grpSpPr>
        <p:sp>
          <p:nvSpPr>
            <p:cNvPr id="105" name="圓角矩形"/>
            <p:cNvSpPr/>
            <p:nvPr/>
          </p:nvSpPr>
          <p:spPr>
            <a:xfrm>
              <a:off x="0" y="23263"/>
              <a:ext cx="1211915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06" name="大一"/>
            <p:cNvSpPr/>
            <p:nvPr/>
          </p:nvSpPr>
          <p:spPr>
            <a:xfrm>
              <a:off x="59072" y="-24643"/>
              <a:ext cx="1093770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 dirty="0" err="1"/>
                <a:t>大一</a:t>
              </a:r>
              <a:endParaRPr kern="0" dirty="0"/>
            </a:p>
          </p:txBody>
        </p:sp>
      </p:grpSp>
      <p:grpSp>
        <p:nvGrpSpPr>
          <p:cNvPr id="206" name="圓角矩形 246"/>
          <p:cNvGrpSpPr/>
          <p:nvPr/>
        </p:nvGrpSpPr>
        <p:grpSpPr>
          <a:xfrm>
            <a:off x="4679670" y="949034"/>
            <a:ext cx="1211917" cy="506100"/>
            <a:chOff x="0" y="-24643"/>
            <a:chExt cx="1211915" cy="369327"/>
          </a:xfrm>
        </p:grpSpPr>
        <p:sp>
          <p:nvSpPr>
            <p:cNvPr id="204" name="圓角矩形"/>
            <p:cNvSpPr/>
            <p:nvPr/>
          </p:nvSpPr>
          <p:spPr>
            <a:xfrm>
              <a:off x="0" y="23263"/>
              <a:ext cx="1211915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05" name="大二"/>
            <p:cNvSpPr/>
            <p:nvPr/>
          </p:nvSpPr>
          <p:spPr>
            <a:xfrm>
              <a:off x="59072" y="-24643"/>
              <a:ext cx="1093770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 dirty="0" err="1"/>
                <a:t>大二</a:t>
              </a:r>
              <a:endParaRPr kern="0" dirty="0"/>
            </a:p>
          </p:txBody>
        </p:sp>
      </p:grpSp>
      <p:grpSp>
        <p:nvGrpSpPr>
          <p:cNvPr id="209" name="圓角矩形 247"/>
          <p:cNvGrpSpPr/>
          <p:nvPr/>
        </p:nvGrpSpPr>
        <p:grpSpPr>
          <a:xfrm>
            <a:off x="6179148" y="949033"/>
            <a:ext cx="1211917" cy="528434"/>
            <a:chOff x="0" y="-24643"/>
            <a:chExt cx="1211915" cy="369327"/>
          </a:xfrm>
        </p:grpSpPr>
        <p:sp>
          <p:nvSpPr>
            <p:cNvPr id="207" name="圓角矩形"/>
            <p:cNvSpPr/>
            <p:nvPr/>
          </p:nvSpPr>
          <p:spPr>
            <a:xfrm>
              <a:off x="0" y="23263"/>
              <a:ext cx="1211915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08" name="大三"/>
            <p:cNvSpPr/>
            <p:nvPr/>
          </p:nvSpPr>
          <p:spPr>
            <a:xfrm>
              <a:off x="59072" y="-24643"/>
              <a:ext cx="1093770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 dirty="0" err="1"/>
                <a:t>大三</a:t>
              </a:r>
              <a:endParaRPr kern="0" dirty="0"/>
            </a:p>
          </p:txBody>
        </p:sp>
      </p:grpSp>
      <p:grpSp>
        <p:nvGrpSpPr>
          <p:cNvPr id="212" name="圓角矩形 248"/>
          <p:cNvGrpSpPr/>
          <p:nvPr/>
        </p:nvGrpSpPr>
        <p:grpSpPr>
          <a:xfrm>
            <a:off x="7643422" y="949550"/>
            <a:ext cx="1144792" cy="517539"/>
            <a:chOff x="0" y="-24643"/>
            <a:chExt cx="1144790" cy="369327"/>
          </a:xfrm>
        </p:grpSpPr>
        <p:sp>
          <p:nvSpPr>
            <p:cNvPr id="210" name="圓角矩形"/>
            <p:cNvSpPr/>
            <p:nvPr/>
          </p:nvSpPr>
          <p:spPr>
            <a:xfrm>
              <a:off x="0" y="23263"/>
              <a:ext cx="1144790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11" name="大四"/>
            <p:cNvSpPr/>
            <p:nvPr/>
          </p:nvSpPr>
          <p:spPr>
            <a:xfrm>
              <a:off x="59071" y="-24643"/>
              <a:ext cx="1026647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/>
                <a:t>大四</a:t>
              </a:r>
            </a:p>
          </p:txBody>
        </p:sp>
      </p:grpSp>
      <p:grpSp>
        <p:nvGrpSpPr>
          <p:cNvPr id="234" name="群組 19"/>
          <p:cNvGrpSpPr/>
          <p:nvPr/>
        </p:nvGrpSpPr>
        <p:grpSpPr>
          <a:xfrm>
            <a:off x="3247650" y="1670686"/>
            <a:ext cx="1097087" cy="1808125"/>
            <a:chOff x="57415" y="-11012"/>
            <a:chExt cx="1097085" cy="1808123"/>
          </a:xfrm>
        </p:grpSpPr>
        <p:sp>
          <p:nvSpPr>
            <p:cNvPr id="217" name="普通化學"/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220" name="普通化學實驗"/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223" name="普通生物學實驗"/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226" name="普通生物學"/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232" name="食物學原理"/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42" name="群組 9"/>
          <p:cNvGrpSpPr/>
          <p:nvPr/>
        </p:nvGrpSpPr>
        <p:grpSpPr>
          <a:xfrm>
            <a:off x="7740484" y="1582237"/>
            <a:ext cx="1037624" cy="1968795"/>
            <a:chOff x="53585" y="-7538"/>
            <a:chExt cx="1037622" cy="1968794"/>
          </a:xfrm>
        </p:grpSpPr>
        <p:sp>
          <p:nvSpPr>
            <p:cNvPr id="319" name="分子生物學"/>
            <p:cNvSpPr/>
            <p:nvPr/>
          </p:nvSpPr>
          <p:spPr>
            <a:xfrm>
              <a:off x="53585" y="-7538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22" name="化妝品法規暨品質管制"/>
            <p:cNvSpPr/>
            <p:nvPr/>
          </p:nvSpPr>
          <p:spPr>
            <a:xfrm>
              <a:off x="53585" y="509904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25" name="營養生化"/>
            <p:cNvSpPr/>
            <p:nvPr/>
          </p:nvSpPr>
          <p:spPr>
            <a:xfrm>
              <a:off x="63371" y="1475539"/>
              <a:ext cx="1027836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28" name="醫學美容產業實務"/>
            <p:cNvSpPr/>
            <p:nvPr/>
          </p:nvSpPr>
          <p:spPr>
            <a:xfrm>
              <a:off x="53585" y="741696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31" name="化妝品分析檢驗學實驗"/>
            <p:cNvSpPr/>
            <p:nvPr/>
          </p:nvSpPr>
          <p:spPr>
            <a:xfrm>
              <a:off x="53585" y="1251442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34" name="食品工廠管理"/>
            <p:cNvSpPr/>
            <p:nvPr/>
          </p:nvSpPr>
          <p:spPr>
            <a:xfrm>
              <a:off x="53585" y="239641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37" name="長照與老人營養學"/>
            <p:cNvSpPr/>
            <p:nvPr/>
          </p:nvSpPr>
          <p:spPr>
            <a:xfrm>
              <a:off x="63371" y="1730426"/>
              <a:ext cx="1027833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40" name="化妝品分析檢驗學"/>
            <p:cNvSpPr/>
            <p:nvPr/>
          </p:nvSpPr>
          <p:spPr>
            <a:xfrm>
              <a:off x="53585" y="988875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356" name="文字方塊 10"/>
          <p:cNvSpPr txBox="1"/>
          <p:nvPr/>
        </p:nvSpPr>
        <p:spPr>
          <a:xfrm>
            <a:off x="2346385" y="256446"/>
            <a:ext cx="8583283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標楷體"/>
                <a:ea typeface="標楷體"/>
                <a:cs typeface="標楷體"/>
                <a:sym typeface="標楷體"/>
              </a:defRPr>
            </a:lvl1pPr>
          </a:lstStyle>
          <a:p>
            <a:pPr hangingPunct="0"/>
            <a:r>
              <a:rPr lang="en-US" altLang="zh-TW" sz="2400" b="1" u="sng" kern="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111</a:t>
            </a:r>
            <a:r>
              <a:rPr lang="zh-TW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學年度</a:t>
            </a:r>
            <a:r>
              <a:rPr lang="zh-TW" altLang="en-US" sz="2400" b="1" u="sng" kern="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社會工作</a:t>
            </a:r>
            <a:r>
              <a:rPr lang="zh-TW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學系</a:t>
            </a:r>
            <a:r>
              <a:rPr lang="zh-TW" altLang="en-US" sz="2400" b="1" u="sng" kern="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大學進修部</a:t>
            </a:r>
            <a:r>
              <a:rPr lang="zh-TW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生成式</a:t>
            </a:r>
            <a:r>
              <a:rPr lang="en-US" altLang="zh-TW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AI</a:t>
            </a:r>
            <a:r>
              <a:rPr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課程地圖</a:t>
            </a:r>
            <a:endParaRPr sz="2400" kern="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77" name="圓角矩形">
            <a:extLst>
              <a:ext uri="{FF2B5EF4-FFF2-40B4-BE49-F238E27FC236}">
                <a16:creationId xmlns:a16="http://schemas.microsoft.com/office/drawing/2014/main" id="{0AFFBE5E-2D31-42AA-9FB4-F603E8E5EBB5}"/>
              </a:ext>
            </a:extLst>
          </p:cNvPr>
          <p:cNvSpPr/>
          <p:nvPr/>
        </p:nvSpPr>
        <p:spPr>
          <a:xfrm>
            <a:off x="9976170" y="4102369"/>
            <a:ext cx="2126689" cy="49322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 scaled="0"/>
          </a:gradFill>
          <a:ln w="9525" cap="flat">
            <a:solidFill>
              <a:srgbClr val="4A7EBB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生成式</a:t>
            </a:r>
            <a:r>
              <a:rPr lang="en-US" altLang="zh-TW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AI</a:t>
            </a: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基礎課程</a:t>
            </a:r>
          </a:p>
        </p:txBody>
      </p:sp>
      <p:sp>
        <p:nvSpPr>
          <p:cNvPr id="179" name="圓角矩形">
            <a:extLst>
              <a:ext uri="{FF2B5EF4-FFF2-40B4-BE49-F238E27FC236}">
                <a16:creationId xmlns:a16="http://schemas.microsoft.com/office/drawing/2014/main" id="{B9E698D2-A5B9-4A21-B8F9-EC950548FFE7}"/>
              </a:ext>
            </a:extLst>
          </p:cNvPr>
          <p:cNvSpPr/>
          <p:nvPr/>
        </p:nvSpPr>
        <p:spPr>
          <a:xfrm>
            <a:off x="10000053" y="4732111"/>
            <a:ext cx="2102805" cy="51406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3">
                  <a:hueOff val="263624"/>
                  <a:satOff val="55948"/>
                  <a:lumOff val="27907"/>
                </a:schemeClr>
              </a:gs>
              <a:gs pos="35000">
                <a:srgbClr val="E4FDBF"/>
              </a:gs>
              <a:gs pos="100000">
                <a:schemeClr val="accent3">
                  <a:hueOff val="321486"/>
                  <a:satOff val="58119"/>
                  <a:lumOff val="40966"/>
                </a:schemeClr>
              </a:gs>
            </a:gsLst>
            <a:lin ang="16200000" scaled="0"/>
          </a:gradFill>
          <a:ln w="9525" cap="flat">
            <a:solidFill>
              <a:srgbClr val="98B955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0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生成式</a:t>
            </a:r>
            <a:r>
              <a:rPr lang="en-US" altLang="zh-TW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AI</a:t>
            </a: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 進階課程</a:t>
            </a:r>
          </a:p>
        </p:txBody>
      </p:sp>
      <p:sp>
        <p:nvSpPr>
          <p:cNvPr id="180" name="圓角矩形">
            <a:extLst>
              <a:ext uri="{FF2B5EF4-FFF2-40B4-BE49-F238E27FC236}">
                <a16:creationId xmlns:a16="http://schemas.microsoft.com/office/drawing/2014/main" id="{2D89DA99-717B-4462-906A-2121BC943031}"/>
              </a:ext>
            </a:extLst>
          </p:cNvPr>
          <p:cNvSpPr/>
          <p:nvPr/>
        </p:nvSpPr>
        <p:spPr>
          <a:xfrm>
            <a:off x="10000055" y="5386979"/>
            <a:ext cx="2102803" cy="49322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0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生成式</a:t>
            </a:r>
            <a:r>
              <a:rPr lang="en-US" altLang="zh-TW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AI</a:t>
            </a: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 應用課程</a:t>
            </a:r>
          </a:p>
        </p:txBody>
      </p:sp>
      <p:grpSp>
        <p:nvGrpSpPr>
          <p:cNvPr id="368" name="群組 19">
            <a:extLst>
              <a:ext uri="{FF2B5EF4-FFF2-40B4-BE49-F238E27FC236}">
                <a16:creationId xmlns:a16="http://schemas.microsoft.com/office/drawing/2014/main" id="{6EC58794-2894-429F-AC08-774826E2137D}"/>
              </a:ext>
            </a:extLst>
          </p:cNvPr>
          <p:cNvGrpSpPr/>
          <p:nvPr/>
        </p:nvGrpSpPr>
        <p:grpSpPr>
          <a:xfrm>
            <a:off x="4769193" y="1681698"/>
            <a:ext cx="1097087" cy="1808125"/>
            <a:chOff x="57415" y="-11012"/>
            <a:chExt cx="1097085" cy="1808123"/>
          </a:xfrm>
        </p:grpSpPr>
        <p:sp>
          <p:nvSpPr>
            <p:cNvPr id="378" name="普通化學">
              <a:extLst>
                <a:ext uri="{FF2B5EF4-FFF2-40B4-BE49-F238E27FC236}">
                  <a16:creationId xmlns:a16="http://schemas.microsoft.com/office/drawing/2014/main" id="{0661D68E-149C-4926-A332-FE921B1D0D47}"/>
                </a:ext>
              </a:extLst>
            </p:cNvPr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6" name="普通化學實驗">
              <a:extLst>
                <a:ext uri="{FF2B5EF4-FFF2-40B4-BE49-F238E27FC236}">
                  <a16:creationId xmlns:a16="http://schemas.microsoft.com/office/drawing/2014/main" id="{C3771B55-43C3-4495-BD2F-6C6F8BF17623}"/>
                </a:ext>
              </a:extLst>
            </p:cNvPr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1" name="普通生物學實驗">
              <a:extLst>
                <a:ext uri="{FF2B5EF4-FFF2-40B4-BE49-F238E27FC236}">
                  <a16:creationId xmlns:a16="http://schemas.microsoft.com/office/drawing/2014/main" id="{59667D83-616F-4AD4-AB90-25AABF0683E8}"/>
                </a:ext>
              </a:extLst>
            </p:cNvPr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3" name="普通生物學">
              <a:extLst>
                <a:ext uri="{FF2B5EF4-FFF2-40B4-BE49-F238E27FC236}">
                  <a16:creationId xmlns:a16="http://schemas.microsoft.com/office/drawing/2014/main" id="{7FA023E8-2E51-4D50-B461-6CBB15426A14}"/>
                </a:ext>
              </a:extLst>
            </p:cNvPr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4" name="食物學原理">
              <a:extLst>
                <a:ext uri="{FF2B5EF4-FFF2-40B4-BE49-F238E27FC236}">
                  <a16:creationId xmlns:a16="http://schemas.microsoft.com/office/drawing/2014/main" id="{8C4B57A7-6168-4E04-B1F9-9F10DD1080B2}"/>
                </a:ext>
              </a:extLst>
            </p:cNvPr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24" name="群組 19">
            <a:extLst>
              <a:ext uri="{FF2B5EF4-FFF2-40B4-BE49-F238E27FC236}">
                <a16:creationId xmlns:a16="http://schemas.microsoft.com/office/drawing/2014/main" id="{2F61ECBD-1574-4E55-BD8A-0E0300355532}"/>
              </a:ext>
            </a:extLst>
          </p:cNvPr>
          <p:cNvGrpSpPr/>
          <p:nvPr/>
        </p:nvGrpSpPr>
        <p:grpSpPr>
          <a:xfrm>
            <a:off x="6278947" y="1670686"/>
            <a:ext cx="1097087" cy="1808125"/>
            <a:chOff x="57415" y="-11012"/>
            <a:chExt cx="1097085" cy="1808123"/>
          </a:xfrm>
        </p:grpSpPr>
        <p:sp>
          <p:nvSpPr>
            <p:cNvPr id="433" name="普通化學">
              <a:extLst>
                <a:ext uri="{FF2B5EF4-FFF2-40B4-BE49-F238E27FC236}">
                  <a16:creationId xmlns:a16="http://schemas.microsoft.com/office/drawing/2014/main" id="{331AE81D-1F1C-4BB3-A1D5-D276DAB58B2C}"/>
                </a:ext>
              </a:extLst>
            </p:cNvPr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31" name="普通化學實驗">
              <a:extLst>
                <a:ext uri="{FF2B5EF4-FFF2-40B4-BE49-F238E27FC236}">
                  <a16:creationId xmlns:a16="http://schemas.microsoft.com/office/drawing/2014/main" id="{762CBE8D-3B6E-4E73-AB80-442BC68BF311}"/>
                </a:ext>
              </a:extLst>
            </p:cNvPr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27" name="普通生物學實驗">
              <a:extLst>
                <a:ext uri="{FF2B5EF4-FFF2-40B4-BE49-F238E27FC236}">
                  <a16:creationId xmlns:a16="http://schemas.microsoft.com/office/drawing/2014/main" id="{C7C8B564-466D-41DF-A952-AAD0708B869B}"/>
                </a:ext>
              </a:extLst>
            </p:cNvPr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28" name="普通生物學">
              <a:extLst>
                <a:ext uri="{FF2B5EF4-FFF2-40B4-BE49-F238E27FC236}">
                  <a16:creationId xmlns:a16="http://schemas.microsoft.com/office/drawing/2014/main" id="{F011511F-6229-46B1-9698-BAFC7EAA74E5}"/>
                </a:ext>
              </a:extLst>
            </p:cNvPr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29" name="食物學原理">
              <a:extLst>
                <a:ext uri="{FF2B5EF4-FFF2-40B4-BE49-F238E27FC236}">
                  <a16:creationId xmlns:a16="http://schemas.microsoft.com/office/drawing/2014/main" id="{D043A962-3AE3-4757-B612-9C797CC7CEC4}"/>
                </a:ext>
              </a:extLst>
            </p:cNvPr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435" name="圓角矩形">
            <a:extLst>
              <a:ext uri="{FF2B5EF4-FFF2-40B4-BE49-F238E27FC236}">
                <a16:creationId xmlns:a16="http://schemas.microsoft.com/office/drawing/2014/main" id="{465ADF59-0116-4887-A5A8-2B1FF8512327}"/>
              </a:ext>
            </a:extLst>
          </p:cNvPr>
          <p:cNvSpPr/>
          <p:nvPr/>
        </p:nvSpPr>
        <p:spPr>
          <a:xfrm>
            <a:off x="6176634" y="1673286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endParaRPr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grpSp>
        <p:nvGrpSpPr>
          <p:cNvPr id="452" name="群組 19">
            <a:extLst>
              <a:ext uri="{FF2B5EF4-FFF2-40B4-BE49-F238E27FC236}">
                <a16:creationId xmlns:a16="http://schemas.microsoft.com/office/drawing/2014/main" id="{022B0ACF-A8FE-4840-9410-26E35821B083}"/>
              </a:ext>
            </a:extLst>
          </p:cNvPr>
          <p:cNvGrpSpPr/>
          <p:nvPr/>
        </p:nvGrpSpPr>
        <p:grpSpPr>
          <a:xfrm>
            <a:off x="3274083" y="3830711"/>
            <a:ext cx="1097087" cy="1808125"/>
            <a:chOff x="57415" y="-11012"/>
            <a:chExt cx="1097085" cy="1808123"/>
          </a:xfrm>
        </p:grpSpPr>
        <p:sp>
          <p:nvSpPr>
            <p:cNvPr id="461" name="普通化學">
              <a:extLst>
                <a:ext uri="{FF2B5EF4-FFF2-40B4-BE49-F238E27FC236}">
                  <a16:creationId xmlns:a16="http://schemas.microsoft.com/office/drawing/2014/main" id="{DEB0F627-483D-4E1B-AF6A-86EB394E4866}"/>
                </a:ext>
              </a:extLst>
            </p:cNvPr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9" name="普通化學實驗">
              <a:extLst>
                <a:ext uri="{FF2B5EF4-FFF2-40B4-BE49-F238E27FC236}">
                  <a16:creationId xmlns:a16="http://schemas.microsoft.com/office/drawing/2014/main" id="{C781C2CE-0F31-4971-A544-A2930776CA8F}"/>
                </a:ext>
              </a:extLst>
            </p:cNvPr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5" name="普通生物學實驗">
              <a:extLst>
                <a:ext uri="{FF2B5EF4-FFF2-40B4-BE49-F238E27FC236}">
                  <a16:creationId xmlns:a16="http://schemas.microsoft.com/office/drawing/2014/main" id="{FEA23757-E51C-48DF-997D-AC659F6C1F77}"/>
                </a:ext>
              </a:extLst>
            </p:cNvPr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6" name="普通生物學">
              <a:extLst>
                <a:ext uri="{FF2B5EF4-FFF2-40B4-BE49-F238E27FC236}">
                  <a16:creationId xmlns:a16="http://schemas.microsoft.com/office/drawing/2014/main" id="{4AFB3BB6-5614-462A-8185-1A563832567A}"/>
                </a:ext>
              </a:extLst>
            </p:cNvPr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7" name="食物學原理">
              <a:extLst>
                <a:ext uri="{FF2B5EF4-FFF2-40B4-BE49-F238E27FC236}">
                  <a16:creationId xmlns:a16="http://schemas.microsoft.com/office/drawing/2014/main" id="{4DE1E154-2B47-4D10-8939-8052DFCD548F}"/>
                </a:ext>
              </a:extLst>
            </p:cNvPr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62" name="群組 5">
            <a:extLst>
              <a:ext uri="{FF2B5EF4-FFF2-40B4-BE49-F238E27FC236}">
                <a16:creationId xmlns:a16="http://schemas.microsoft.com/office/drawing/2014/main" id="{ACBA4092-A78B-40CF-93E6-389CAABD5C06}"/>
              </a:ext>
            </a:extLst>
          </p:cNvPr>
          <p:cNvGrpSpPr/>
          <p:nvPr/>
        </p:nvGrpSpPr>
        <p:grpSpPr>
          <a:xfrm>
            <a:off x="6262398" y="3571252"/>
            <a:ext cx="1138150" cy="2193434"/>
            <a:chOff x="53584" y="59228"/>
            <a:chExt cx="1138149" cy="2193433"/>
          </a:xfrm>
        </p:grpSpPr>
        <p:sp>
          <p:nvSpPr>
            <p:cNvPr id="463" name="食品衛生與安全">
              <a:extLst>
                <a:ext uri="{FF2B5EF4-FFF2-40B4-BE49-F238E27FC236}">
                  <a16:creationId xmlns:a16="http://schemas.microsoft.com/office/drawing/2014/main" id="{C646253E-FB18-493C-80BF-7B6A423A86E8}"/>
                </a:ext>
              </a:extLst>
            </p:cNvPr>
            <p:cNvSpPr/>
            <p:nvPr/>
          </p:nvSpPr>
          <p:spPr>
            <a:xfrm>
              <a:off x="67414" y="59228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4" name="生物化學實驗">
              <a:extLst>
                <a:ext uri="{FF2B5EF4-FFF2-40B4-BE49-F238E27FC236}">
                  <a16:creationId xmlns:a16="http://schemas.microsoft.com/office/drawing/2014/main" id="{F561CFB5-1B4B-461A-A699-C75625E4E425}"/>
                </a:ext>
              </a:extLst>
            </p:cNvPr>
            <p:cNvSpPr/>
            <p:nvPr/>
          </p:nvSpPr>
          <p:spPr>
            <a:xfrm>
              <a:off x="53584" y="391437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5" name="生物化學(二)">
              <a:extLst>
                <a:ext uri="{FF2B5EF4-FFF2-40B4-BE49-F238E27FC236}">
                  <a16:creationId xmlns:a16="http://schemas.microsoft.com/office/drawing/2014/main" id="{31AD76D2-FC49-4CDF-9F1D-26A20E280EEB}"/>
                </a:ext>
              </a:extLst>
            </p:cNvPr>
            <p:cNvSpPr/>
            <p:nvPr/>
          </p:nvSpPr>
          <p:spPr>
            <a:xfrm>
              <a:off x="53584" y="790412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 hangingPunct="0">
                <a:defRPr sz="1000">
                  <a:latin typeface="標楷體"/>
                  <a:ea typeface="標楷體"/>
                  <a:cs typeface="標楷體"/>
                  <a:sym typeface="標楷體"/>
                </a:defRPr>
              </a:pPr>
              <a:endParaRPr sz="1000" kern="0" dirty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endParaRPr>
            </a:p>
          </p:txBody>
        </p:sp>
        <p:sp>
          <p:nvSpPr>
            <p:cNvPr id="475" name="團體膳食設計與管理">
              <a:extLst>
                <a:ext uri="{FF2B5EF4-FFF2-40B4-BE49-F238E27FC236}">
                  <a16:creationId xmlns:a16="http://schemas.microsoft.com/office/drawing/2014/main" id="{40448FD4-F1D4-44AC-999F-6487EBA0CF3E}"/>
                </a:ext>
              </a:extLst>
            </p:cNvPr>
            <p:cNvSpPr/>
            <p:nvPr/>
          </p:nvSpPr>
          <p:spPr>
            <a:xfrm>
              <a:off x="67413" y="1010333"/>
              <a:ext cx="1124320" cy="23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7" name="團體膳食設計與管理實驗">
              <a:extLst>
                <a:ext uri="{FF2B5EF4-FFF2-40B4-BE49-F238E27FC236}">
                  <a16:creationId xmlns:a16="http://schemas.microsoft.com/office/drawing/2014/main" id="{588DD9CC-0E35-45D5-A01E-7D4659FF9207}"/>
                </a:ext>
              </a:extLst>
            </p:cNvPr>
            <p:cNvSpPr/>
            <p:nvPr/>
          </p:nvSpPr>
          <p:spPr>
            <a:xfrm>
              <a:off x="53584" y="1212470"/>
              <a:ext cx="1124319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8" name="膳食療養學(二)">
              <a:extLst>
                <a:ext uri="{FF2B5EF4-FFF2-40B4-BE49-F238E27FC236}">
                  <a16:creationId xmlns:a16="http://schemas.microsoft.com/office/drawing/2014/main" id="{BAC1CE31-1A3A-4B42-97EF-96CAD1AE8ACE}"/>
                </a:ext>
              </a:extLst>
            </p:cNvPr>
            <p:cNvSpPr/>
            <p:nvPr/>
          </p:nvSpPr>
          <p:spPr>
            <a:xfrm>
              <a:off x="53584" y="1388873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 hangingPunct="0">
                <a:defRPr sz="1000">
                  <a:latin typeface="標楷體"/>
                  <a:ea typeface="標楷體"/>
                  <a:cs typeface="標楷體"/>
                  <a:sym typeface="標楷體"/>
                </a:defRPr>
              </a:pPr>
              <a:endParaRPr sz="1000" kern="0" dirty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endParaRPr>
            </a:p>
          </p:txBody>
        </p:sp>
        <p:sp>
          <p:nvSpPr>
            <p:cNvPr id="469" name="美容藥物學">
              <a:extLst>
                <a:ext uri="{FF2B5EF4-FFF2-40B4-BE49-F238E27FC236}">
                  <a16:creationId xmlns:a16="http://schemas.microsoft.com/office/drawing/2014/main" id="{5BCD5246-5F35-4A70-AB31-7892CF07F740}"/>
                </a:ext>
              </a:extLst>
            </p:cNvPr>
            <p:cNvSpPr/>
            <p:nvPr/>
          </p:nvSpPr>
          <p:spPr>
            <a:xfrm>
              <a:off x="53584" y="1588361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0" name="化妝品調製學">
              <a:extLst>
                <a:ext uri="{FF2B5EF4-FFF2-40B4-BE49-F238E27FC236}">
                  <a16:creationId xmlns:a16="http://schemas.microsoft.com/office/drawing/2014/main" id="{F89D1880-339F-4EB4-9C6A-AFB4D0117872}"/>
                </a:ext>
              </a:extLst>
            </p:cNvPr>
            <p:cNvSpPr/>
            <p:nvPr/>
          </p:nvSpPr>
          <p:spPr>
            <a:xfrm>
              <a:off x="68035" y="1794217"/>
              <a:ext cx="1095418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1" name="食品微生物">
              <a:extLst>
                <a:ext uri="{FF2B5EF4-FFF2-40B4-BE49-F238E27FC236}">
                  <a16:creationId xmlns:a16="http://schemas.microsoft.com/office/drawing/2014/main" id="{FE79D7F5-B2F2-4162-B840-48A2DED319E3}"/>
                </a:ext>
              </a:extLst>
            </p:cNvPr>
            <p:cNvSpPr/>
            <p:nvPr/>
          </p:nvSpPr>
          <p:spPr>
            <a:xfrm>
              <a:off x="53584" y="590924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2" name="食品添加物">
              <a:extLst>
                <a:ext uri="{FF2B5EF4-FFF2-40B4-BE49-F238E27FC236}">
                  <a16:creationId xmlns:a16="http://schemas.microsoft.com/office/drawing/2014/main" id="{59DC8059-6791-4662-A73B-6BEACE2D51F6}"/>
                </a:ext>
              </a:extLst>
            </p:cNvPr>
            <p:cNvSpPr/>
            <p:nvPr/>
          </p:nvSpPr>
          <p:spPr>
            <a:xfrm>
              <a:off x="53584" y="191949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3" name="醫學美容保健">
              <a:extLst>
                <a:ext uri="{FF2B5EF4-FFF2-40B4-BE49-F238E27FC236}">
                  <a16:creationId xmlns:a16="http://schemas.microsoft.com/office/drawing/2014/main" id="{55070B31-1E47-43DC-8173-1ABB31BC8A10}"/>
                </a:ext>
              </a:extLst>
            </p:cNvPr>
            <p:cNvSpPr/>
            <p:nvPr/>
          </p:nvSpPr>
          <p:spPr>
            <a:xfrm>
              <a:off x="68035" y="2006442"/>
              <a:ext cx="1095418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76" name="群組 9">
            <a:extLst>
              <a:ext uri="{FF2B5EF4-FFF2-40B4-BE49-F238E27FC236}">
                <a16:creationId xmlns:a16="http://schemas.microsoft.com/office/drawing/2014/main" id="{9D7853EC-8427-4510-9B7F-9EF85DB80B94}"/>
              </a:ext>
            </a:extLst>
          </p:cNvPr>
          <p:cNvGrpSpPr/>
          <p:nvPr/>
        </p:nvGrpSpPr>
        <p:grpSpPr>
          <a:xfrm>
            <a:off x="7766917" y="3742262"/>
            <a:ext cx="1037624" cy="1968795"/>
            <a:chOff x="53585" y="-7538"/>
            <a:chExt cx="1037622" cy="1968794"/>
          </a:xfrm>
        </p:grpSpPr>
        <p:sp>
          <p:nvSpPr>
            <p:cNvPr id="477" name="分子生物學">
              <a:extLst>
                <a:ext uri="{FF2B5EF4-FFF2-40B4-BE49-F238E27FC236}">
                  <a16:creationId xmlns:a16="http://schemas.microsoft.com/office/drawing/2014/main" id="{124BC305-D7E8-4790-AFC9-F36F072BB1D0}"/>
                </a:ext>
              </a:extLst>
            </p:cNvPr>
            <p:cNvSpPr/>
            <p:nvPr/>
          </p:nvSpPr>
          <p:spPr>
            <a:xfrm>
              <a:off x="53585" y="-7538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8" name="化妝品法規暨品質管制">
              <a:extLst>
                <a:ext uri="{FF2B5EF4-FFF2-40B4-BE49-F238E27FC236}">
                  <a16:creationId xmlns:a16="http://schemas.microsoft.com/office/drawing/2014/main" id="{779A4480-35B5-432C-AF81-7C9D8733296F}"/>
                </a:ext>
              </a:extLst>
            </p:cNvPr>
            <p:cNvSpPr/>
            <p:nvPr/>
          </p:nvSpPr>
          <p:spPr>
            <a:xfrm>
              <a:off x="53585" y="509904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9" name="營養生化">
              <a:extLst>
                <a:ext uri="{FF2B5EF4-FFF2-40B4-BE49-F238E27FC236}">
                  <a16:creationId xmlns:a16="http://schemas.microsoft.com/office/drawing/2014/main" id="{2D39A2DF-DBE7-41C2-BE26-838890A5D533}"/>
                </a:ext>
              </a:extLst>
            </p:cNvPr>
            <p:cNvSpPr/>
            <p:nvPr/>
          </p:nvSpPr>
          <p:spPr>
            <a:xfrm>
              <a:off x="63371" y="1475539"/>
              <a:ext cx="1027836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0" name="醫學美容產業實務">
              <a:extLst>
                <a:ext uri="{FF2B5EF4-FFF2-40B4-BE49-F238E27FC236}">
                  <a16:creationId xmlns:a16="http://schemas.microsoft.com/office/drawing/2014/main" id="{7629B6F1-B220-4AA2-97BC-0D7568308077}"/>
                </a:ext>
              </a:extLst>
            </p:cNvPr>
            <p:cNvSpPr/>
            <p:nvPr/>
          </p:nvSpPr>
          <p:spPr>
            <a:xfrm>
              <a:off x="53585" y="741696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1" name="化妝品分析檢驗學實驗">
              <a:extLst>
                <a:ext uri="{FF2B5EF4-FFF2-40B4-BE49-F238E27FC236}">
                  <a16:creationId xmlns:a16="http://schemas.microsoft.com/office/drawing/2014/main" id="{A9A2CC13-2ACC-48E7-B6F4-9EE9A41A8075}"/>
                </a:ext>
              </a:extLst>
            </p:cNvPr>
            <p:cNvSpPr/>
            <p:nvPr/>
          </p:nvSpPr>
          <p:spPr>
            <a:xfrm>
              <a:off x="53585" y="1251442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2" name="食品工廠管理">
              <a:extLst>
                <a:ext uri="{FF2B5EF4-FFF2-40B4-BE49-F238E27FC236}">
                  <a16:creationId xmlns:a16="http://schemas.microsoft.com/office/drawing/2014/main" id="{E1429676-64AB-4184-9005-F4560AAA7692}"/>
                </a:ext>
              </a:extLst>
            </p:cNvPr>
            <p:cNvSpPr/>
            <p:nvPr/>
          </p:nvSpPr>
          <p:spPr>
            <a:xfrm>
              <a:off x="53585" y="239641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3" name="長照與老人營養學">
              <a:extLst>
                <a:ext uri="{FF2B5EF4-FFF2-40B4-BE49-F238E27FC236}">
                  <a16:creationId xmlns:a16="http://schemas.microsoft.com/office/drawing/2014/main" id="{8ACD6A96-A798-497C-91B8-A1F90BBFA7ED}"/>
                </a:ext>
              </a:extLst>
            </p:cNvPr>
            <p:cNvSpPr/>
            <p:nvPr/>
          </p:nvSpPr>
          <p:spPr>
            <a:xfrm>
              <a:off x="63371" y="1730426"/>
              <a:ext cx="1027833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4" name="化妝品分析檢驗學">
              <a:extLst>
                <a:ext uri="{FF2B5EF4-FFF2-40B4-BE49-F238E27FC236}">
                  <a16:creationId xmlns:a16="http://schemas.microsoft.com/office/drawing/2014/main" id="{41093931-3854-4082-89AE-AE0B988190B0}"/>
                </a:ext>
              </a:extLst>
            </p:cNvPr>
            <p:cNvSpPr/>
            <p:nvPr/>
          </p:nvSpPr>
          <p:spPr>
            <a:xfrm>
              <a:off x="53585" y="988875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91" name="矩形 190">
            <a:extLst>
              <a:ext uri="{FF2B5EF4-FFF2-40B4-BE49-F238E27FC236}">
                <a16:creationId xmlns:a16="http://schemas.microsoft.com/office/drawing/2014/main" id="{7B10AAC5-2DA6-460E-AAA5-C2FCB685F460}"/>
              </a:ext>
            </a:extLst>
          </p:cNvPr>
          <p:cNvSpPr/>
          <p:nvPr/>
        </p:nvSpPr>
        <p:spPr>
          <a:xfrm>
            <a:off x="6129678" y="1688236"/>
            <a:ext cx="136494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社會工作研究法</a:t>
            </a:r>
            <a:r>
              <a:rPr lang="en-US" altLang="zh-TW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(</a:t>
            </a: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一</a:t>
            </a:r>
            <a:r>
              <a:rPr lang="en-US" altLang="zh-TW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)</a:t>
            </a: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3" name="矩形 192">
            <a:extLst>
              <a:ext uri="{FF2B5EF4-FFF2-40B4-BE49-F238E27FC236}">
                <a16:creationId xmlns:a16="http://schemas.microsoft.com/office/drawing/2014/main" id="{9069EE02-25ED-4C9F-927C-F381C12B78B6}"/>
              </a:ext>
            </a:extLst>
          </p:cNvPr>
          <p:cNvSpPr/>
          <p:nvPr/>
        </p:nvSpPr>
        <p:spPr>
          <a:xfrm>
            <a:off x="4729756" y="4230375"/>
            <a:ext cx="12432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4" name="矩形 193">
            <a:extLst>
              <a:ext uri="{FF2B5EF4-FFF2-40B4-BE49-F238E27FC236}">
                <a16:creationId xmlns:a16="http://schemas.microsoft.com/office/drawing/2014/main" id="{1C57C29D-33A5-42F9-AD6C-E8F35CF9C5C3}"/>
              </a:ext>
            </a:extLst>
          </p:cNvPr>
          <p:cNvSpPr/>
          <p:nvPr/>
        </p:nvSpPr>
        <p:spPr>
          <a:xfrm>
            <a:off x="4727723" y="3856217"/>
            <a:ext cx="12432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5" name="矩形 194">
            <a:extLst>
              <a:ext uri="{FF2B5EF4-FFF2-40B4-BE49-F238E27FC236}">
                <a16:creationId xmlns:a16="http://schemas.microsoft.com/office/drawing/2014/main" id="{6D5CF4EF-7F4B-4813-9037-34645B804981}"/>
              </a:ext>
            </a:extLst>
          </p:cNvPr>
          <p:cNvSpPr/>
          <p:nvPr/>
        </p:nvSpPr>
        <p:spPr>
          <a:xfrm>
            <a:off x="4607578" y="1656023"/>
            <a:ext cx="12432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8" name="圓角矩形">
            <a:extLst>
              <a:ext uri="{FF2B5EF4-FFF2-40B4-BE49-F238E27FC236}">
                <a16:creationId xmlns:a16="http://schemas.microsoft.com/office/drawing/2014/main" id="{F1B26C3D-7A57-4250-88CC-88CBFD147BD3}"/>
              </a:ext>
            </a:extLst>
          </p:cNvPr>
          <p:cNvSpPr/>
          <p:nvPr/>
        </p:nvSpPr>
        <p:spPr>
          <a:xfrm>
            <a:off x="6185374" y="2005958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方案設計與評估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11" name="圓角矩形">
            <a:extLst>
              <a:ext uri="{FF2B5EF4-FFF2-40B4-BE49-F238E27FC236}">
                <a16:creationId xmlns:a16="http://schemas.microsoft.com/office/drawing/2014/main" id="{4F620788-976F-4F97-AB87-D1203EEAC024}"/>
              </a:ext>
            </a:extLst>
          </p:cNvPr>
          <p:cNvSpPr/>
          <p:nvPr/>
        </p:nvSpPr>
        <p:spPr>
          <a:xfrm>
            <a:off x="6201136" y="4768576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助人與會談技巧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15" name="圓角矩形">
            <a:extLst>
              <a:ext uri="{FF2B5EF4-FFF2-40B4-BE49-F238E27FC236}">
                <a16:creationId xmlns:a16="http://schemas.microsoft.com/office/drawing/2014/main" id="{D4517FA1-DC04-4052-A7C6-0A0A9791DC37}"/>
              </a:ext>
            </a:extLst>
          </p:cNvPr>
          <p:cNvSpPr/>
          <p:nvPr/>
        </p:nvSpPr>
        <p:spPr>
          <a:xfrm>
            <a:off x="7709016" y="1694665"/>
            <a:ext cx="1308709" cy="28183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社會政策與社會立法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25" name="圓角矩形">
            <a:extLst>
              <a:ext uri="{FF2B5EF4-FFF2-40B4-BE49-F238E27FC236}">
                <a16:creationId xmlns:a16="http://schemas.microsoft.com/office/drawing/2014/main" id="{350A3982-5C39-4BFA-A41D-959A0E615404}"/>
              </a:ext>
            </a:extLst>
          </p:cNvPr>
          <p:cNvSpPr/>
          <p:nvPr/>
        </p:nvSpPr>
        <p:spPr>
          <a:xfrm>
            <a:off x="6219070" y="2834211"/>
            <a:ext cx="1221382" cy="23237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身心障礙社會工作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27" name="圓角矩形">
            <a:extLst>
              <a:ext uri="{FF2B5EF4-FFF2-40B4-BE49-F238E27FC236}">
                <a16:creationId xmlns:a16="http://schemas.microsoft.com/office/drawing/2014/main" id="{B57E49D5-B944-4EA9-8B6C-BB8AB03D78FF}"/>
              </a:ext>
            </a:extLst>
          </p:cNvPr>
          <p:cNvSpPr/>
          <p:nvPr/>
        </p:nvSpPr>
        <p:spPr>
          <a:xfrm>
            <a:off x="7709016" y="2114247"/>
            <a:ext cx="1308709" cy="28183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en-US" altLang="zh-TW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AI</a:t>
            </a: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與社會工作實務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09" name="圓角矩形">
            <a:extLst>
              <a:ext uri="{FF2B5EF4-FFF2-40B4-BE49-F238E27FC236}">
                <a16:creationId xmlns:a16="http://schemas.microsoft.com/office/drawing/2014/main" id="{E1192F8B-D40E-4BC9-AEAA-3801C570CB33}"/>
              </a:ext>
            </a:extLst>
          </p:cNvPr>
          <p:cNvSpPr/>
          <p:nvPr/>
        </p:nvSpPr>
        <p:spPr>
          <a:xfrm>
            <a:off x="6185374" y="3896903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社會工作研究法</a:t>
            </a:r>
            <a:r>
              <a:rPr lang="en-US" altLang="zh-TW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(</a:t>
            </a: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二</a:t>
            </a:r>
            <a:r>
              <a:rPr lang="en-US" altLang="zh-TW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)</a:t>
            </a: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0" name="圓角矩形">
            <a:extLst>
              <a:ext uri="{FF2B5EF4-FFF2-40B4-BE49-F238E27FC236}">
                <a16:creationId xmlns:a16="http://schemas.microsoft.com/office/drawing/2014/main" id="{2F957C20-4D12-4ED1-A73A-59E938B0D577}"/>
              </a:ext>
            </a:extLst>
          </p:cNvPr>
          <p:cNvSpPr/>
          <p:nvPr/>
        </p:nvSpPr>
        <p:spPr>
          <a:xfrm>
            <a:off x="6037967" y="2416726"/>
            <a:ext cx="1476655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人類行為與社會環境</a:t>
            </a:r>
            <a:r>
              <a:rPr lang="en-US" altLang="zh-TW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(</a:t>
            </a: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一</a:t>
            </a:r>
            <a:r>
              <a:rPr lang="en-US" altLang="zh-TW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)</a:t>
            </a: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12" name="圓角矩形">
            <a:extLst>
              <a:ext uri="{FF2B5EF4-FFF2-40B4-BE49-F238E27FC236}">
                <a16:creationId xmlns:a16="http://schemas.microsoft.com/office/drawing/2014/main" id="{4BE33D3D-8198-4A9D-AECD-8982B7935BB3}"/>
              </a:ext>
            </a:extLst>
          </p:cNvPr>
          <p:cNvSpPr/>
          <p:nvPr/>
        </p:nvSpPr>
        <p:spPr>
          <a:xfrm>
            <a:off x="6070121" y="4325854"/>
            <a:ext cx="1532593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人類行為與社會環境</a:t>
            </a:r>
            <a:r>
              <a:rPr lang="en-US" altLang="zh-TW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(</a:t>
            </a: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二</a:t>
            </a:r>
            <a:r>
              <a:rPr lang="en-US" altLang="zh-TW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)</a:t>
            </a: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13" name="圓角矩形">
            <a:extLst>
              <a:ext uri="{FF2B5EF4-FFF2-40B4-BE49-F238E27FC236}">
                <a16:creationId xmlns:a16="http://schemas.microsoft.com/office/drawing/2014/main" id="{D9A9896F-F151-4A29-BC3B-DF776DAC56B9}"/>
              </a:ext>
            </a:extLst>
          </p:cNvPr>
          <p:cNvSpPr/>
          <p:nvPr/>
        </p:nvSpPr>
        <p:spPr>
          <a:xfrm>
            <a:off x="6206834" y="5137054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學校社會工作</a:t>
            </a:r>
          </a:p>
        </p:txBody>
      </p:sp>
      <p:sp>
        <p:nvSpPr>
          <p:cNvPr id="116" name="圓角矩形">
            <a:extLst>
              <a:ext uri="{FF2B5EF4-FFF2-40B4-BE49-F238E27FC236}">
                <a16:creationId xmlns:a16="http://schemas.microsoft.com/office/drawing/2014/main" id="{36AEE7E5-7A33-44F0-9A71-D8D52C288A0A}"/>
              </a:ext>
            </a:extLst>
          </p:cNvPr>
          <p:cNvSpPr/>
          <p:nvPr/>
        </p:nvSpPr>
        <p:spPr>
          <a:xfrm>
            <a:off x="7752146" y="3921991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社會工作倫理</a:t>
            </a:r>
          </a:p>
        </p:txBody>
      </p:sp>
      <p:sp>
        <p:nvSpPr>
          <p:cNvPr id="96" name="圓角矩形">
            <a:extLst>
              <a:ext uri="{FF2B5EF4-FFF2-40B4-BE49-F238E27FC236}">
                <a16:creationId xmlns:a16="http://schemas.microsoft.com/office/drawing/2014/main" id="{8F09705B-7EF5-4150-9126-301ACF7F187E}"/>
              </a:ext>
            </a:extLst>
          </p:cNvPr>
          <p:cNvSpPr/>
          <p:nvPr/>
        </p:nvSpPr>
        <p:spPr>
          <a:xfrm>
            <a:off x="4660595" y="3882285"/>
            <a:ext cx="1294341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社區組織與社區發展</a:t>
            </a:r>
          </a:p>
        </p:txBody>
      </p:sp>
      <p:sp>
        <p:nvSpPr>
          <p:cNvPr id="2" name="圓角矩形">
            <a:extLst>
              <a:ext uri="{FF2B5EF4-FFF2-40B4-BE49-F238E27FC236}">
                <a16:creationId xmlns:a16="http://schemas.microsoft.com/office/drawing/2014/main" id="{C66835F6-9C33-4857-B6AC-1B84A5983BC2}"/>
              </a:ext>
            </a:extLst>
          </p:cNvPr>
          <p:cNvSpPr/>
          <p:nvPr/>
        </p:nvSpPr>
        <p:spPr>
          <a:xfrm>
            <a:off x="3156878" y="1695993"/>
            <a:ext cx="1220576" cy="276818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 scaled="0"/>
          </a:gradFill>
          <a:ln w="9525" cap="flat">
            <a:solidFill>
              <a:srgbClr val="4A7EBB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b="1" kern="0">
                <a:solidFill>
                  <a:srgbClr val="4F81BD"/>
                </a:solidFill>
                <a:latin typeface="標楷體"/>
                <a:cs typeface="Arial"/>
              </a:rPr>
              <a:t>資訊與科技</a:t>
            </a:r>
            <a:endParaRPr lang="zh-TW" altLang="en-US" b="1" kern="0" dirty="0">
              <a:solidFill>
                <a:srgbClr val="4F81BD"/>
              </a:solidFill>
              <a:latin typeface="標楷體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2079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直線接點 3"/>
          <p:cNvSpPr/>
          <p:nvPr/>
        </p:nvSpPr>
        <p:spPr>
          <a:xfrm>
            <a:off x="3145235" y="3566595"/>
            <a:ext cx="6073812" cy="773"/>
          </a:xfrm>
          <a:prstGeom prst="line">
            <a:avLst/>
          </a:prstGeom>
          <a:ln w="25400">
            <a:solidFill>
              <a:schemeClr val="accent4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hangingPunct="0"/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5" name="直線接點 244"/>
          <p:cNvSpPr/>
          <p:nvPr/>
        </p:nvSpPr>
        <p:spPr>
          <a:xfrm flipV="1">
            <a:off x="3128911" y="1502124"/>
            <a:ext cx="6073812" cy="116"/>
          </a:xfrm>
          <a:prstGeom prst="line">
            <a:avLst/>
          </a:prstGeom>
          <a:ln w="25400">
            <a:solidFill>
              <a:schemeClr val="accent4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hangingPunct="0"/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grpSp>
        <p:nvGrpSpPr>
          <p:cNvPr id="101" name="圓角矩形 6"/>
          <p:cNvGrpSpPr/>
          <p:nvPr/>
        </p:nvGrpSpPr>
        <p:grpSpPr>
          <a:xfrm>
            <a:off x="2631246" y="3807955"/>
            <a:ext cx="369330" cy="1014617"/>
            <a:chOff x="-16324" y="0"/>
            <a:chExt cx="369329" cy="1014616"/>
          </a:xfrm>
        </p:grpSpPr>
        <p:sp>
          <p:nvSpPr>
            <p:cNvPr id="99" name="圓角矩形"/>
            <p:cNvSpPr/>
            <p:nvPr/>
          </p:nvSpPr>
          <p:spPr>
            <a:xfrm>
              <a:off x="0" y="0"/>
              <a:ext cx="336681" cy="10146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00" name="下學期"/>
            <p:cNvSpPr txBox="1"/>
            <p:nvPr/>
          </p:nvSpPr>
          <p:spPr>
            <a:xfrm>
              <a:off x="-16324" y="16434"/>
              <a:ext cx="369329" cy="9817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vert="eaVert"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/>
                <a:t>下學期</a:t>
              </a:r>
            </a:p>
          </p:txBody>
        </p:sp>
      </p:grpSp>
      <p:grpSp>
        <p:nvGrpSpPr>
          <p:cNvPr id="104" name="圓角矩形 7"/>
          <p:cNvGrpSpPr/>
          <p:nvPr/>
        </p:nvGrpSpPr>
        <p:grpSpPr>
          <a:xfrm>
            <a:off x="2614922" y="1783515"/>
            <a:ext cx="369330" cy="1142451"/>
            <a:chOff x="-16324" y="0"/>
            <a:chExt cx="369329" cy="1142450"/>
          </a:xfrm>
        </p:grpSpPr>
        <p:sp>
          <p:nvSpPr>
            <p:cNvPr id="102" name="圓角矩形"/>
            <p:cNvSpPr/>
            <p:nvPr/>
          </p:nvSpPr>
          <p:spPr>
            <a:xfrm>
              <a:off x="0" y="0"/>
              <a:ext cx="336681" cy="114245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03" name="上學期"/>
            <p:cNvSpPr txBox="1"/>
            <p:nvPr/>
          </p:nvSpPr>
          <p:spPr>
            <a:xfrm>
              <a:off x="-16324" y="16435"/>
              <a:ext cx="369329" cy="11095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vert="eaVert"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/>
                <a:t>上學期</a:t>
              </a:r>
            </a:p>
          </p:txBody>
        </p:sp>
      </p:grpSp>
      <p:grpSp>
        <p:nvGrpSpPr>
          <p:cNvPr id="107" name="圓角矩形 8"/>
          <p:cNvGrpSpPr/>
          <p:nvPr/>
        </p:nvGrpSpPr>
        <p:grpSpPr>
          <a:xfrm>
            <a:off x="3154514" y="960285"/>
            <a:ext cx="1211917" cy="461841"/>
            <a:chOff x="0" y="-24643"/>
            <a:chExt cx="1211915" cy="369327"/>
          </a:xfrm>
        </p:grpSpPr>
        <p:sp>
          <p:nvSpPr>
            <p:cNvPr id="105" name="圓角矩形"/>
            <p:cNvSpPr/>
            <p:nvPr/>
          </p:nvSpPr>
          <p:spPr>
            <a:xfrm>
              <a:off x="0" y="23263"/>
              <a:ext cx="1211915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06" name="大一"/>
            <p:cNvSpPr/>
            <p:nvPr/>
          </p:nvSpPr>
          <p:spPr>
            <a:xfrm>
              <a:off x="59072" y="-24643"/>
              <a:ext cx="1093770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 dirty="0" err="1"/>
                <a:t>大一</a:t>
              </a:r>
              <a:endParaRPr kern="0" dirty="0"/>
            </a:p>
          </p:txBody>
        </p:sp>
      </p:grpSp>
      <p:grpSp>
        <p:nvGrpSpPr>
          <p:cNvPr id="206" name="圓角矩形 246"/>
          <p:cNvGrpSpPr/>
          <p:nvPr/>
        </p:nvGrpSpPr>
        <p:grpSpPr>
          <a:xfrm>
            <a:off x="4679670" y="949034"/>
            <a:ext cx="1211917" cy="506100"/>
            <a:chOff x="0" y="-24643"/>
            <a:chExt cx="1211915" cy="369327"/>
          </a:xfrm>
        </p:grpSpPr>
        <p:sp>
          <p:nvSpPr>
            <p:cNvPr id="204" name="圓角矩形"/>
            <p:cNvSpPr/>
            <p:nvPr/>
          </p:nvSpPr>
          <p:spPr>
            <a:xfrm>
              <a:off x="0" y="23263"/>
              <a:ext cx="1211915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05" name="大二"/>
            <p:cNvSpPr/>
            <p:nvPr/>
          </p:nvSpPr>
          <p:spPr>
            <a:xfrm>
              <a:off x="59072" y="-24643"/>
              <a:ext cx="1093770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 dirty="0" err="1"/>
                <a:t>大二</a:t>
              </a:r>
              <a:endParaRPr kern="0" dirty="0"/>
            </a:p>
          </p:txBody>
        </p:sp>
      </p:grpSp>
      <p:grpSp>
        <p:nvGrpSpPr>
          <p:cNvPr id="209" name="圓角矩形 247"/>
          <p:cNvGrpSpPr/>
          <p:nvPr/>
        </p:nvGrpSpPr>
        <p:grpSpPr>
          <a:xfrm>
            <a:off x="6179148" y="949033"/>
            <a:ext cx="1211917" cy="528434"/>
            <a:chOff x="0" y="-24643"/>
            <a:chExt cx="1211915" cy="369327"/>
          </a:xfrm>
        </p:grpSpPr>
        <p:sp>
          <p:nvSpPr>
            <p:cNvPr id="207" name="圓角矩形"/>
            <p:cNvSpPr/>
            <p:nvPr/>
          </p:nvSpPr>
          <p:spPr>
            <a:xfrm>
              <a:off x="0" y="23263"/>
              <a:ext cx="1211915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08" name="大三"/>
            <p:cNvSpPr/>
            <p:nvPr/>
          </p:nvSpPr>
          <p:spPr>
            <a:xfrm>
              <a:off x="59072" y="-24643"/>
              <a:ext cx="1093770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 dirty="0" err="1"/>
                <a:t>大三</a:t>
              </a:r>
              <a:endParaRPr kern="0" dirty="0"/>
            </a:p>
          </p:txBody>
        </p:sp>
      </p:grpSp>
      <p:grpSp>
        <p:nvGrpSpPr>
          <p:cNvPr id="212" name="圓角矩形 248"/>
          <p:cNvGrpSpPr/>
          <p:nvPr/>
        </p:nvGrpSpPr>
        <p:grpSpPr>
          <a:xfrm>
            <a:off x="7643422" y="949550"/>
            <a:ext cx="1144792" cy="517539"/>
            <a:chOff x="0" y="-24643"/>
            <a:chExt cx="1144790" cy="369327"/>
          </a:xfrm>
        </p:grpSpPr>
        <p:sp>
          <p:nvSpPr>
            <p:cNvPr id="210" name="圓角矩形"/>
            <p:cNvSpPr/>
            <p:nvPr/>
          </p:nvSpPr>
          <p:spPr>
            <a:xfrm>
              <a:off x="0" y="23263"/>
              <a:ext cx="1144790" cy="27351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5E437E"/>
                </a:gs>
                <a:gs pos="80000">
                  <a:srgbClr val="7B58A6"/>
                </a:gs>
                <a:gs pos="100000">
                  <a:srgbClr val="7B57A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</a:defRPr>
              </a:pPr>
              <a:endParaRPr kern="0">
                <a:solidFill>
                  <a:srgbClr val="FFFFFF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11" name="大四"/>
            <p:cNvSpPr/>
            <p:nvPr/>
          </p:nvSpPr>
          <p:spPr>
            <a:xfrm>
              <a:off x="59071" y="-24643"/>
              <a:ext cx="1026647" cy="36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r>
                <a:rPr kern="0"/>
                <a:t>大四</a:t>
              </a:r>
            </a:p>
          </p:txBody>
        </p:sp>
      </p:grpSp>
      <p:grpSp>
        <p:nvGrpSpPr>
          <p:cNvPr id="234" name="群組 19"/>
          <p:cNvGrpSpPr/>
          <p:nvPr/>
        </p:nvGrpSpPr>
        <p:grpSpPr>
          <a:xfrm>
            <a:off x="3247650" y="1670686"/>
            <a:ext cx="1097087" cy="1808125"/>
            <a:chOff x="57415" y="-11012"/>
            <a:chExt cx="1097085" cy="1808123"/>
          </a:xfrm>
        </p:grpSpPr>
        <p:sp>
          <p:nvSpPr>
            <p:cNvPr id="217" name="普通化學"/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220" name="普通化學實驗"/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223" name="普通生物學實驗"/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226" name="普通生物學"/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232" name="食物學原理"/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42" name="群組 9"/>
          <p:cNvGrpSpPr/>
          <p:nvPr/>
        </p:nvGrpSpPr>
        <p:grpSpPr>
          <a:xfrm>
            <a:off x="7740484" y="1582237"/>
            <a:ext cx="1037624" cy="1968795"/>
            <a:chOff x="53585" y="-7538"/>
            <a:chExt cx="1037622" cy="1968794"/>
          </a:xfrm>
        </p:grpSpPr>
        <p:sp>
          <p:nvSpPr>
            <p:cNvPr id="319" name="分子生物學"/>
            <p:cNvSpPr/>
            <p:nvPr/>
          </p:nvSpPr>
          <p:spPr>
            <a:xfrm>
              <a:off x="53585" y="-7538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22" name="化妝品法規暨品質管制"/>
            <p:cNvSpPr/>
            <p:nvPr/>
          </p:nvSpPr>
          <p:spPr>
            <a:xfrm>
              <a:off x="53585" y="509904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25" name="營養生化"/>
            <p:cNvSpPr/>
            <p:nvPr/>
          </p:nvSpPr>
          <p:spPr>
            <a:xfrm>
              <a:off x="63371" y="1475539"/>
              <a:ext cx="1027836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28" name="醫學美容產業實務"/>
            <p:cNvSpPr/>
            <p:nvPr/>
          </p:nvSpPr>
          <p:spPr>
            <a:xfrm>
              <a:off x="53585" y="741696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31" name="化妝品分析檢驗學實驗"/>
            <p:cNvSpPr/>
            <p:nvPr/>
          </p:nvSpPr>
          <p:spPr>
            <a:xfrm>
              <a:off x="53585" y="1251442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34" name="食品工廠管理"/>
            <p:cNvSpPr/>
            <p:nvPr/>
          </p:nvSpPr>
          <p:spPr>
            <a:xfrm>
              <a:off x="53585" y="239641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37" name="長照與老人營養學"/>
            <p:cNvSpPr/>
            <p:nvPr/>
          </p:nvSpPr>
          <p:spPr>
            <a:xfrm>
              <a:off x="63371" y="1730426"/>
              <a:ext cx="1027833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40" name="化妝品分析檢驗學"/>
            <p:cNvSpPr/>
            <p:nvPr/>
          </p:nvSpPr>
          <p:spPr>
            <a:xfrm>
              <a:off x="53585" y="988875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356" name="文字方塊 10"/>
          <p:cNvSpPr txBox="1"/>
          <p:nvPr/>
        </p:nvSpPr>
        <p:spPr>
          <a:xfrm>
            <a:off x="2346385" y="256446"/>
            <a:ext cx="8583283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標楷體"/>
                <a:ea typeface="標楷體"/>
                <a:cs typeface="標楷體"/>
                <a:sym typeface="標楷體"/>
              </a:defRPr>
            </a:lvl1pPr>
          </a:lstStyle>
          <a:p>
            <a:pPr hangingPunct="0"/>
            <a:r>
              <a:rPr lang="en-US" altLang="zh-TW" sz="2400" b="1" u="sng" kern="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110</a:t>
            </a:r>
            <a:r>
              <a:rPr lang="zh-TW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學年度</a:t>
            </a:r>
            <a:r>
              <a:rPr lang="zh-TW" altLang="en-US" sz="2400" b="1" u="sng" kern="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社會工作</a:t>
            </a:r>
            <a:r>
              <a:rPr lang="zh-TW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學系</a:t>
            </a:r>
            <a:r>
              <a:rPr lang="zh-TW" altLang="en-US" sz="2400" b="1" u="sng" kern="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大學進修部</a:t>
            </a:r>
            <a:r>
              <a:rPr lang="zh-TW" altLang="en-US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生成式</a:t>
            </a:r>
            <a:r>
              <a:rPr lang="en-US" altLang="zh-TW"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AI</a:t>
            </a:r>
            <a:r>
              <a:rPr sz="24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課程地圖</a:t>
            </a:r>
            <a:endParaRPr sz="2400" kern="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77" name="圓角矩形">
            <a:extLst>
              <a:ext uri="{FF2B5EF4-FFF2-40B4-BE49-F238E27FC236}">
                <a16:creationId xmlns:a16="http://schemas.microsoft.com/office/drawing/2014/main" id="{0AFFBE5E-2D31-42AA-9FB4-F603E8E5EBB5}"/>
              </a:ext>
            </a:extLst>
          </p:cNvPr>
          <p:cNvSpPr/>
          <p:nvPr/>
        </p:nvSpPr>
        <p:spPr>
          <a:xfrm>
            <a:off x="9976170" y="4102369"/>
            <a:ext cx="2126689" cy="49322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 scaled="0"/>
          </a:gradFill>
          <a:ln w="9525" cap="flat">
            <a:solidFill>
              <a:srgbClr val="4A7EBB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生成式</a:t>
            </a:r>
            <a:r>
              <a:rPr lang="en-US" altLang="zh-TW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AI</a:t>
            </a: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基礎課程</a:t>
            </a:r>
          </a:p>
        </p:txBody>
      </p:sp>
      <p:sp>
        <p:nvSpPr>
          <p:cNvPr id="179" name="圓角矩形">
            <a:extLst>
              <a:ext uri="{FF2B5EF4-FFF2-40B4-BE49-F238E27FC236}">
                <a16:creationId xmlns:a16="http://schemas.microsoft.com/office/drawing/2014/main" id="{B9E698D2-A5B9-4A21-B8F9-EC950548FFE7}"/>
              </a:ext>
            </a:extLst>
          </p:cNvPr>
          <p:cNvSpPr/>
          <p:nvPr/>
        </p:nvSpPr>
        <p:spPr>
          <a:xfrm>
            <a:off x="10000053" y="4732111"/>
            <a:ext cx="2102805" cy="51406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3">
                  <a:hueOff val="263624"/>
                  <a:satOff val="55948"/>
                  <a:lumOff val="27907"/>
                </a:schemeClr>
              </a:gs>
              <a:gs pos="35000">
                <a:srgbClr val="E4FDBF"/>
              </a:gs>
              <a:gs pos="100000">
                <a:schemeClr val="accent3">
                  <a:hueOff val="321486"/>
                  <a:satOff val="58119"/>
                  <a:lumOff val="40966"/>
                </a:schemeClr>
              </a:gs>
            </a:gsLst>
            <a:lin ang="16200000" scaled="0"/>
          </a:gradFill>
          <a:ln w="9525" cap="flat">
            <a:solidFill>
              <a:srgbClr val="98B955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0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生成式</a:t>
            </a:r>
            <a:r>
              <a:rPr lang="en-US" altLang="zh-TW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AI</a:t>
            </a: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 進階課程</a:t>
            </a:r>
          </a:p>
        </p:txBody>
      </p:sp>
      <p:sp>
        <p:nvSpPr>
          <p:cNvPr id="180" name="圓角矩形">
            <a:extLst>
              <a:ext uri="{FF2B5EF4-FFF2-40B4-BE49-F238E27FC236}">
                <a16:creationId xmlns:a16="http://schemas.microsoft.com/office/drawing/2014/main" id="{2D89DA99-717B-4462-906A-2121BC943031}"/>
              </a:ext>
            </a:extLst>
          </p:cNvPr>
          <p:cNvSpPr/>
          <p:nvPr/>
        </p:nvSpPr>
        <p:spPr>
          <a:xfrm>
            <a:off x="10000055" y="5386979"/>
            <a:ext cx="2102803" cy="49322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0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生成式</a:t>
            </a:r>
            <a:r>
              <a:rPr lang="en-US" altLang="zh-TW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AI</a:t>
            </a:r>
            <a:r>
              <a:rPr lang="zh-TW" alt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cs typeface="標楷體"/>
                <a:sym typeface="標楷體"/>
              </a:rPr>
              <a:t> 應用課程</a:t>
            </a:r>
          </a:p>
        </p:txBody>
      </p:sp>
      <p:grpSp>
        <p:nvGrpSpPr>
          <p:cNvPr id="368" name="群組 19">
            <a:extLst>
              <a:ext uri="{FF2B5EF4-FFF2-40B4-BE49-F238E27FC236}">
                <a16:creationId xmlns:a16="http://schemas.microsoft.com/office/drawing/2014/main" id="{6EC58794-2894-429F-AC08-774826E2137D}"/>
              </a:ext>
            </a:extLst>
          </p:cNvPr>
          <p:cNvGrpSpPr/>
          <p:nvPr/>
        </p:nvGrpSpPr>
        <p:grpSpPr>
          <a:xfrm>
            <a:off x="4769193" y="1681698"/>
            <a:ext cx="1097087" cy="1808125"/>
            <a:chOff x="57415" y="-11012"/>
            <a:chExt cx="1097085" cy="1808123"/>
          </a:xfrm>
        </p:grpSpPr>
        <p:sp>
          <p:nvSpPr>
            <p:cNvPr id="378" name="普通化學">
              <a:extLst>
                <a:ext uri="{FF2B5EF4-FFF2-40B4-BE49-F238E27FC236}">
                  <a16:creationId xmlns:a16="http://schemas.microsoft.com/office/drawing/2014/main" id="{0661D68E-149C-4926-A332-FE921B1D0D47}"/>
                </a:ext>
              </a:extLst>
            </p:cNvPr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6" name="普通化學實驗">
              <a:extLst>
                <a:ext uri="{FF2B5EF4-FFF2-40B4-BE49-F238E27FC236}">
                  <a16:creationId xmlns:a16="http://schemas.microsoft.com/office/drawing/2014/main" id="{C3771B55-43C3-4495-BD2F-6C6F8BF17623}"/>
                </a:ext>
              </a:extLst>
            </p:cNvPr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1" name="普通生物學實驗">
              <a:extLst>
                <a:ext uri="{FF2B5EF4-FFF2-40B4-BE49-F238E27FC236}">
                  <a16:creationId xmlns:a16="http://schemas.microsoft.com/office/drawing/2014/main" id="{59667D83-616F-4AD4-AB90-25AABF0683E8}"/>
                </a:ext>
              </a:extLst>
            </p:cNvPr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3" name="普通生物學">
              <a:extLst>
                <a:ext uri="{FF2B5EF4-FFF2-40B4-BE49-F238E27FC236}">
                  <a16:creationId xmlns:a16="http://schemas.microsoft.com/office/drawing/2014/main" id="{7FA023E8-2E51-4D50-B461-6CBB15426A14}"/>
                </a:ext>
              </a:extLst>
            </p:cNvPr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374" name="食物學原理">
              <a:extLst>
                <a:ext uri="{FF2B5EF4-FFF2-40B4-BE49-F238E27FC236}">
                  <a16:creationId xmlns:a16="http://schemas.microsoft.com/office/drawing/2014/main" id="{8C4B57A7-6168-4E04-B1F9-9F10DD1080B2}"/>
                </a:ext>
              </a:extLst>
            </p:cNvPr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24" name="群組 19">
            <a:extLst>
              <a:ext uri="{FF2B5EF4-FFF2-40B4-BE49-F238E27FC236}">
                <a16:creationId xmlns:a16="http://schemas.microsoft.com/office/drawing/2014/main" id="{2F61ECBD-1574-4E55-BD8A-0E0300355532}"/>
              </a:ext>
            </a:extLst>
          </p:cNvPr>
          <p:cNvGrpSpPr/>
          <p:nvPr/>
        </p:nvGrpSpPr>
        <p:grpSpPr>
          <a:xfrm>
            <a:off x="6278947" y="1670686"/>
            <a:ext cx="1097087" cy="1808125"/>
            <a:chOff x="57415" y="-11012"/>
            <a:chExt cx="1097085" cy="1808123"/>
          </a:xfrm>
        </p:grpSpPr>
        <p:sp>
          <p:nvSpPr>
            <p:cNvPr id="433" name="普通化學">
              <a:extLst>
                <a:ext uri="{FF2B5EF4-FFF2-40B4-BE49-F238E27FC236}">
                  <a16:creationId xmlns:a16="http://schemas.microsoft.com/office/drawing/2014/main" id="{331AE81D-1F1C-4BB3-A1D5-D276DAB58B2C}"/>
                </a:ext>
              </a:extLst>
            </p:cNvPr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31" name="普通化學實驗">
              <a:extLst>
                <a:ext uri="{FF2B5EF4-FFF2-40B4-BE49-F238E27FC236}">
                  <a16:creationId xmlns:a16="http://schemas.microsoft.com/office/drawing/2014/main" id="{762CBE8D-3B6E-4E73-AB80-442BC68BF311}"/>
                </a:ext>
              </a:extLst>
            </p:cNvPr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27" name="普通生物學實驗">
              <a:extLst>
                <a:ext uri="{FF2B5EF4-FFF2-40B4-BE49-F238E27FC236}">
                  <a16:creationId xmlns:a16="http://schemas.microsoft.com/office/drawing/2014/main" id="{C7C8B564-466D-41DF-A952-AAD0708B869B}"/>
                </a:ext>
              </a:extLst>
            </p:cNvPr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28" name="普通生物學">
              <a:extLst>
                <a:ext uri="{FF2B5EF4-FFF2-40B4-BE49-F238E27FC236}">
                  <a16:creationId xmlns:a16="http://schemas.microsoft.com/office/drawing/2014/main" id="{F011511F-6229-46B1-9698-BAFC7EAA74E5}"/>
                </a:ext>
              </a:extLst>
            </p:cNvPr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29" name="食物學原理">
              <a:extLst>
                <a:ext uri="{FF2B5EF4-FFF2-40B4-BE49-F238E27FC236}">
                  <a16:creationId xmlns:a16="http://schemas.microsoft.com/office/drawing/2014/main" id="{D043A962-3AE3-4757-B612-9C797CC7CEC4}"/>
                </a:ext>
              </a:extLst>
            </p:cNvPr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435" name="圓角矩形">
            <a:extLst>
              <a:ext uri="{FF2B5EF4-FFF2-40B4-BE49-F238E27FC236}">
                <a16:creationId xmlns:a16="http://schemas.microsoft.com/office/drawing/2014/main" id="{465ADF59-0116-4887-A5A8-2B1FF8512327}"/>
              </a:ext>
            </a:extLst>
          </p:cNvPr>
          <p:cNvSpPr/>
          <p:nvPr/>
        </p:nvSpPr>
        <p:spPr>
          <a:xfrm>
            <a:off x="6176634" y="1673286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endParaRPr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grpSp>
        <p:nvGrpSpPr>
          <p:cNvPr id="452" name="群組 19">
            <a:extLst>
              <a:ext uri="{FF2B5EF4-FFF2-40B4-BE49-F238E27FC236}">
                <a16:creationId xmlns:a16="http://schemas.microsoft.com/office/drawing/2014/main" id="{022B0ACF-A8FE-4840-9410-26E35821B083}"/>
              </a:ext>
            </a:extLst>
          </p:cNvPr>
          <p:cNvGrpSpPr/>
          <p:nvPr/>
        </p:nvGrpSpPr>
        <p:grpSpPr>
          <a:xfrm>
            <a:off x="3274083" y="3830711"/>
            <a:ext cx="1097087" cy="1808125"/>
            <a:chOff x="57415" y="-11012"/>
            <a:chExt cx="1097085" cy="1808123"/>
          </a:xfrm>
        </p:grpSpPr>
        <p:sp>
          <p:nvSpPr>
            <p:cNvPr id="461" name="普通化學">
              <a:extLst>
                <a:ext uri="{FF2B5EF4-FFF2-40B4-BE49-F238E27FC236}">
                  <a16:creationId xmlns:a16="http://schemas.microsoft.com/office/drawing/2014/main" id="{DEB0F627-483D-4E1B-AF6A-86EB394E4866}"/>
                </a:ext>
              </a:extLst>
            </p:cNvPr>
            <p:cNvSpPr/>
            <p:nvPr/>
          </p:nvSpPr>
          <p:spPr>
            <a:xfrm>
              <a:off x="57415" y="-11012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9" name="普通化學實驗">
              <a:extLst>
                <a:ext uri="{FF2B5EF4-FFF2-40B4-BE49-F238E27FC236}">
                  <a16:creationId xmlns:a16="http://schemas.microsoft.com/office/drawing/2014/main" id="{C781C2CE-0F31-4971-A544-A2930776CA8F}"/>
                </a:ext>
              </a:extLst>
            </p:cNvPr>
            <p:cNvSpPr/>
            <p:nvPr/>
          </p:nvSpPr>
          <p:spPr>
            <a:xfrm>
              <a:off x="57415" y="374255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5" name="普通生物學實驗">
              <a:extLst>
                <a:ext uri="{FF2B5EF4-FFF2-40B4-BE49-F238E27FC236}">
                  <a16:creationId xmlns:a16="http://schemas.microsoft.com/office/drawing/2014/main" id="{FEA23757-E51C-48DF-997D-AC659F6C1F77}"/>
                </a:ext>
              </a:extLst>
            </p:cNvPr>
            <p:cNvSpPr/>
            <p:nvPr/>
          </p:nvSpPr>
          <p:spPr>
            <a:xfrm>
              <a:off x="57415" y="1147670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6" name="普通生物學">
              <a:extLst>
                <a:ext uri="{FF2B5EF4-FFF2-40B4-BE49-F238E27FC236}">
                  <a16:creationId xmlns:a16="http://schemas.microsoft.com/office/drawing/2014/main" id="{4AFB3BB6-5614-462A-8185-1A563832567A}"/>
                </a:ext>
              </a:extLst>
            </p:cNvPr>
            <p:cNvSpPr/>
            <p:nvPr/>
          </p:nvSpPr>
          <p:spPr>
            <a:xfrm>
              <a:off x="57415" y="76096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57" name="食物學原理">
              <a:extLst>
                <a:ext uri="{FF2B5EF4-FFF2-40B4-BE49-F238E27FC236}">
                  <a16:creationId xmlns:a16="http://schemas.microsoft.com/office/drawing/2014/main" id="{4DE1E154-2B47-4D10-8939-8052DFCD548F}"/>
                </a:ext>
              </a:extLst>
            </p:cNvPr>
            <p:cNvSpPr/>
            <p:nvPr/>
          </p:nvSpPr>
          <p:spPr>
            <a:xfrm>
              <a:off x="57415" y="1535503"/>
              <a:ext cx="1097085" cy="26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1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62" name="群組 5">
            <a:extLst>
              <a:ext uri="{FF2B5EF4-FFF2-40B4-BE49-F238E27FC236}">
                <a16:creationId xmlns:a16="http://schemas.microsoft.com/office/drawing/2014/main" id="{ACBA4092-A78B-40CF-93E6-389CAABD5C06}"/>
              </a:ext>
            </a:extLst>
          </p:cNvPr>
          <p:cNvGrpSpPr/>
          <p:nvPr/>
        </p:nvGrpSpPr>
        <p:grpSpPr>
          <a:xfrm>
            <a:off x="6262398" y="3571252"/>
            <a:ext cx="1138150" cy="2193434"/>
            <a:chOff x="53584" y="59228"/>
            <a:chExt cx="1138149" cy="2193433"/>
          </a:xfrm>
        </p:grpSpPr>
        <p:sp>
          <p:nvSpPr>
            <p:cNvPr id="463" name="食品衛生與安全">
              <a:extLst>
                <a:ext uri="{FF2B5EF4-FFF2-40B4-BE49-F238E27FC236}">
                  <a16:creationId xmlns:a16="http://schemas.microsoft.com/office/drawing/2014/main" id="{C646253E-FB18-493C-80BF-7B6A423A86E8}"/>
                </a:ext>
              </a:extLst>
            </p:cNvPr>
            <p:cNvSpPr/>
            <p:nvPr/>
          </p:nvSpPr>
          <p:spPr>
            <a:xfrm>
              <a:off x="67414" y="59228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4" name="生物化學實驗">
              <a:extLst>
                <a:ext uri="{FF2B5EF4-FFF2-40B4-BE49-F238E27FC236}">
                  <a16:creationId xmlns:a16="http://schemas.microsoft.com/office/drawing/2014/main" id="{F561CFB5-1B4B-461A-A699-C75625E4E425}"/>
                </a:ext>
              </a:extLst>
            </p:cNvPr>
            <p:cNvSpPr/>
            <p:nvPr/>
          </p:nvSpPr>
          <p:spPr>
            <a:xfrm>
              <a:off x="53584" y="391437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5" name="生物化學(二)">
              <a:extLst>
                <a:ext uri="{FF2B5EF4-FFF2-40B4-BE49-F238E27FC236}">
                  <a16:creationId xmlns:a16="http://schemas.microsoft.com/office/drawing/2014/main" id="{31AD76D2-FC49-4CDF-9F1D-26A20E280EEB}"/>
                </a:ext>
              </a:extLst>
            </p:cNvPr>
            <p:cNvSpPr/>
            <p:nvPr/>
          </p:nvSpPr>
          <p:spPr>
            <a:xfrm>
              <a:off x="53584" y="790412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 hangingPunct="0">
                <a:defRPr sz="1000">
                  <a:latin typeface="標楷體"/>
                  <a:ea typeface="標楷體"/>
                  <a:cs typeface="標楷體"/>
                  <a:sym typeface="標楷體"/>
                </a:defRPr>
              </a:pPr>
              <a:endParaRPr sz="1000" kern="0" dirty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endParaRPr>
            </a:p>
          </p:txBody>
        </p:sp>
        <p:sp>
          <p:nvSpPr>
            <p:cNvPr id="475" name="團體膳食設計與管理">
              <a:extLst>
                <a:ext uri="{FF2B5EF4-FFF2-40B4-BE49-F238E27FC236}">
                  <a16:creationId xmlns:a16="http://schemas.microsoft.com/office/drawing/2014/main" id="{40448FD4-F1D4-44AC-999F-6487EBA0CF3E}"/>
                </a:ext>
              </a:extLst>
            </p:cNvPr>
            <p:cNvSpPr/>
            <p:nvPr/>
          </p:nvSpPr>
          <p:spPr>
            <a:xfrm>
              <a:off x="67413" y="1010333"/>
              <a:ext cx="1124320" cy="23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7" name="團體膳食設計與管理實驗">
              <a:extLst>
                <a:ext uri="{FF2B5EF4-FFF2-40B4-BE49-F238E27FC236}">
                  <a16:creationId xmlns:a16="http://schemas.microsoft.com/office/drawing/2014/main" id="{588DD9CC-0E35-45D5-A01E-7D4659FF9207}"/>
                </a:ext>
              </a:extLst>
            </p:cNvPr>
            <p:cNvSpPr/>
            <p:nvPr/>
          </p:nvSpPr>
          <p:spPr>
            <a:xfrm>
              <a:off x="53584" y="1212470"/>
              <a:ext cx="1124319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68" name="膳食療養學(二)">
              <a:extLst>
                <a:ext uri="{FF2B5EF4-FFF2-40B4-BE49-F238E27FC236}">
                  <a16:creationId xmlns:a16="http://schemas.microsoft.com/office/drawing/2014/main" id="{BAC1CE31-1A3A-4B42-97EF-96CAD1AE8ACE}"/>
                </a:ext>
              </a:extLst>
            </p:cNvPr>
            <p:cNvSpPr/>
            <p:nvPr/>
          </p:nvSpPr>
          <p:spPr>
            <a:xfrm>
              <a:off x="53584" y="1388873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 hangingPunct="0">
                <a:defRPr sz="1000">
                  <a:latin typeface="標楷體"/>
                  <a:ea typeface="標楷體"/>
                  <a:cs typeface="標楷體"/>
                  <a:sym typeface="標楷體"/>
                </a:defRPr>
              </a:pPr>
              <a:endParaRPr sz="1000" kern="0" dirty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endParaRPr>
            </a:p>
          </p:txBody>
        </p:sp>
        <p:sp>
          <p:nvSpPr>
            <p:cNvPr id="469" name="美容藥物學">
              <a:extLst>
                <a:ext uri="{FF2B5EF4-FFF2-40B4-BE49-F238E27FC236}">
                  <a16:creationId xmlns:a16="http://schemas.microsoft.com/office/drawing/2014/main" id="{5BCD5246-5F35-4A70-AB31-7892CF07F740}"/>
                </a:ext>
              </a:extLst>
            </p:cNvPr>
            <p:cNvSpPr/>
            <p:nvPr/>
          </p:nvSpPr>
          <p:spPr>
            <a:xfrm>
              <a:off x="53584" y="1588361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0" name="化妝品調製學">
              <a:extLst>
                <a:ext uri="{FF2B5EF4-FFF2-40B4-BE49-F238E27FC236}">
                  <a16:creationId xmlns:a16="http://schemas.microsoft.com/office/drawing/2014/main" id="{F89D1880-339F-4EB4-9C6A-AFB4D0117872}"/>
                </a:ext>
              </a:extLst>
            </p:cNvPr>
            <p:cNvSpPr/>
            <p:nvPr/>
          </p:nvSpPr>
          <p:spPr>
            <a:xfrm>
              <a:off x="68035" y="1794217"/>
              <a:ext cx="1095418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1" name="食品微生物">
              <a:extLst>
                <a:ext uri="{FF2B5EF4-FFF2-40B4-BE49-F238E27FC236}">
                  <a16:creationId xmlns:a16="http://schemas.microsoft.com/office/drawing/2014/main" id="{FE79D7F5-B2F2-4162-B840-48A2DED319E3}"/>
                </a:ext>
              </a:extLst>
            </p:cNvPr>
            <p:cNvSpPr/>
            <p:nvPr/>
          </p:nvSpPr>
          <p:spPr>
            <a:xfrm>
              <a:off x="53584" y="590924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2" name="食品添加物">
              <a:extLst>
                <a:ext uri="{FF2B5EF4-FFF2-40B4-BE49-F238E27FC236}">
                  <a16:creationId xmlns:a16="http://schemas.microsoft.com/office/drawing/2014/main" id="{59DC8059-6791-4662-A73B-6BEACE2D51F6}"/>
                </a:ext>
              </a:extLst>
            </p:cNvPr>
            <p:cNvSpPr/>
            <p:nvPr/>
          </p:nvSpPr>
          <p:spPr>
            <a:xfrm>
              <a:off x="53584" y="191949"/>
              <a:ext cx="1124319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3" name="醫學美容保健">
              <a:extLst>
                <a:ext uri="{FF2B5EF4-FFF2-40B4-BE49-F238E27FC236}">
                  <a16:creationId xmlns:a16="http://schemas.microsoft.com/office/drawing/2014/main" id="{55070B31-1E47-43DC-8173-1ABB31BC8A10}"/>
                </a:ext>
              </a:extLst>
            </p:cNvPr>
            <p:cNvSpPr/>
            <p:nvPr/>
          </p:nvSpPr>
          <p:spPr>
            <a:xfrm>
              <a:off x="68035" y="2006442"/>
              <a:ext cx="1095418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76" name="群組 9">
            <a:extLst>
              <a:ext uri="{FF2B5EF4-FFF2-40B4-BE49-F238E27FC236}">
                <a16:creationId xmlns:a16="http://schemas.microsoft.com/office/drawing/2014/main" id="{9D7853EC-8427-4510-9B7F-9EF85DB80B94}"/>
              </a:ext>
            </a:extLst>
          </p:cNvPr>
          <p:cNvGrpSpPr/>
          <p:nvPr/>
        </p:nvGrpSpPr>
        <p:grpSpPr>
          <a:xfrm>
            <a:off x="7766917" y="3742262"/>
            <a:ext cx="1037624" cy="1968795"/>
            <a:chOff x="53585" y="-7538"/>
            <a:chExt cx="1037622" cy="1968794"/>
          </a:xfrm>
        </p:grpSpPr>
        <p:sp>
          <p:nvSpPr>
            <p:cNvPr id="477" name="分子生物學">
              <a:extLst>
                <a:ext uri="{FF2B5EF4-FFF2-40B4-BE49-F238E27FC236}">
                  <a16:creationId xmlns:a16="http://schemas.microsoft.com/office/drawing/2014/main" id="{124BC305-D7E8-4790-AFC9-F36F072BB1D0}"/>
                </a:ext>
              </a:extLst>
            </p:cNvPr>
            <p:cNvSpPr/>
            <p:nvPr/>
          </p:nvSpPr>
          <p:spPr>
            <a:xfrm>
              <a:off x="53585" y="-7538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8" name="化妝品法規暨品質管制">
              <a:extLst>
                <a:ext uri="{FF2B5EF4-FFF2-40B4-BE49-F238E27FC236}">
                  <a16:creationId xmlns:a16="http://schemas.microsoft.com/office/drawing/2014/main" id="{779A4480-35B5-432C-AF81-7C9D8733296F}"/>
                </a:ext>
              </a:extLst>
            </p:cNvPr>
            <p:cNvSpPr/>
            <p:nvPr/>
          </p:nvSpPr>
          <p:spPr>
            <a:xfrm>
              <a:off x="53585" y="509904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79" name="營養生化">
              <a:extLst>
                <a:ext uri="{FF2B5EF4-FFF2-40B4-BE49-F238E27FC236}">
                  <a16:creationId xmlns:a16="http://schemas.microsoft.com/office/drawing/2014/main" id="{2D39A2DF-DBE7-41C2-BE26-838890A5D533}"/>
                </a:ext>
              </a:extLst>
            </p:cNvPr>
            <p:cNvSpPr/>
            <p:nvPr/>
          </p:nvSpPr>
          <p:spPr>
            <a:xfrm>
              <a:off x="63371" y="1475539"/>
              <a:ext cx="1027836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0" name="醫學美容產業實務">
              <a:extLst>
                <a:ext uri="{FF2B5EF4-FFF2-40B4-BE49-F238E27FC236}">
                  <a16:creationId xmlns:a16="http://schemas.microsoft.com/office/drawing/2014/main" id="{7629B6F1-B220-4AA2-97BC-0D7568308077}"/>
                </a:ext>
              </a:extLst>
            </p:cNvPr>
            <p:cNvSpPr/>
            <p:nvPr/>
          </p:nvSpPr>
          <p:spPr>
            <a:xfrm>
              <a:off x="53585" y="741696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1" name="化妝品分析檢驗學實驗">
              <a:extLst>
                <a:ext uri="{FF2B5EF4-FFF2-40B4-BE49-F238E27FC236}">
                  <a16:creationId xmlns:a16="http://schemas.microsoft.com/office/drawing/2014/main" id="{A9A2CC13-2ACC-48E7-B6F4-9EE9A41A8075}"/>
                </a:ext>
              </a:extLst>
            </p:cNvPr>
            <p:cNvSpPr/>
            <p:nvPr/>
          </p:nvSpPr>
          <p:spPr>
            <a:xfrm>
              <a:off x="53585" y="1251442"/>
              <a:ext cx="1037621" cy="20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7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2" name="食品工廠管理">
              <a:extLst>
                <a:ext uri="{FF2B5EF4-FFF2-40B4-BE49-F238E27FC236}">
                  <a16:creationId xmlns:a16="http://schemas.microsoft.com/office/drawing/2014/main" id="{E1429676-64AB-4184-9005-F4560AAA7692}"/>
                </a:ext>
              </a:extLst>
            </p:cNvPr>
            <p:cNvSpPr/>
            <p:nvPr/>
          </p:nvSpPr>
          <p:spPr>
            <a:xfrm>
              <a:off x="53585" y="239641"/>
              <a:ext cx="1037621" cy="24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3" name="長照與老人營養學">
              <a:extLst>
                <a:ext uri="{FF2B5EF4-FFF2-40B4-BE49-F238E27FC236}">
                  <a16:creationId xmlns:a16="http://schemas.microsoft.com/office/drawing/2014/main" id="{8ACD6A96-A798-497C-91B8-A1F90BBFA7ED}"/>
                </a:ext>
              </a:extLst>
            </p:cNvPr>
            <p:cNvSpPr/>
            <p:nvPr/>
          </p:nvSpPr>
          <p:spPr>
            <a:xfrm>
              <a:off x="63371" y="1730426"/>
              <a:ext cx="1027833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  <p:sp>
          <p:nvSpPr>
            <p:cNvPr id="484" name="化妝品分析檢驗學">
              <a:extLst>
                <a:ext uri="{FF2B5EF4-FFF2-40B4-BE49-F238E27FC236}">
                  <a16:creationId xmlns:a16="http://schemas.microsoft.com/office/drawing/2014/main" id="{41093931-3854-4082-89AE-AE0B988190B0}"/>
                </a:ext>
              </a:extLst>
            </p:cNvPr>
            <p:cNvSpPr/>
            <p:nvPr/>
          </p:nvSpPr>
          <p:spPr>
            <a:xfrm>
              <a:off x="53585" y="988875"/>
              <a:ext cx="1037621" cy="23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900">
                  <a:latin typeface="標楷體"/>
                  <a:ea typeface="標楷體"/>
                  <a:cs typeface="標楷體"/>
                  <a:sym typeface="標楷體"/>
                </a:defRPr>
              </a:lvl1pPr>
            </a:lstStyle>
            <a:p>
              <a:pPr hangingPunct="0"/>
              <a:endParaRPr kern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91" name="矩形 190">
            <a:extLst>
              <a:ext uri="{FF2B5EF4-FFF2-40B4-BE49-F238E27FC236}">
                <a16:creationId xmlns:a16="http://schemas.microsoft.com/office/drawing/2014/main" id="{7B10AAC5-2DA6-460E-AAA5-C2FCB685F460}"/>
              </a:ext>
            </a:extLst>
          </p:cNvPr>
          <p:cNvSpPr/>
          <p:nvPr/>
        </p:nvSpPr>
        <p:spPr>
          <a:xfrm>
            <a:off x="6129678" y="1688236"/>
            <a:ext cx="136494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社會工作研究法</a:t>
            </a:r>
            <a:r>
              <a:rPr lang="en-US" altLang="zh-TW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(</a:t>
            </a: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一</a:t>
            </a:r>
            <a:r>
              <a:rPr lang="en-US" altLang="zh-TW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)</a:t>
            </a: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3" name="矩形 192">
            <a:extLst>
              <a:ext uri="{FF2B5EF4-FFF2-40B4-BE49-F238E27FC236}">
                <a16:creationId xmlns:a16="http://schemas.microsoft.com/office/drawing/2014/main" id="{9069EE02-25ED-4C9F-927C-F381C12B78B6}"/>
              </a:ext>
            </a:extLst>
          </p:cNvPr>
          <p:cNvSpPr/>
          <p:nvPr/>
        </p:nvSpPr>
        <p:spPr>
          <a:xfrm>
            <a:off x="4729756" y="4230375"/>
            <a:ext cx="12432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4" name="矩形 193">
            <a:extLst>
              <a:ext uri="{FF2B5EF4-FFF2-40B4-BE49-F238E27FC236}">
                <a16:creationId xmlns:a16="http://schemas.microsoft.com/office/drawing/2014/main" id="{1C57C29D-33A5-42F9-AD6C-E8F35CF9C5C3}"/>
              </a:ext>
            </a:extLst>
          </p:cNvPr>
          <p:cNvSpPr/>
          <p:nvPr/>
        </p:nvSpPr>
        <p:spPr>
          <a:xfrm>
            <a:off x="4727723" y="3856217"/>
            <a:ext cx="12432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5" name="矩形 194">
            <a:extLst>
              <a:ext uri="{FF2B5EF4-FFF2-40B4-BE49-F238E27FC236}">
                <a16:creationId xmlns:a16="http://schemas.microsoft.com/office/drawing/2014/main" id="{6D5CF4EF-7F4B-4813-9037-34645B804981}"/>
              </a:ext>
            </a:extLst>
          </p:cNvPr>
          <p:cNvSpPr/>
          <p:nvPr/>
        </p:nvSpPr>
        <p:spPr>
          <a:xfrm>
            <a:off x="4607578" y="1656023"/>
            <a:ext cx="12432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8" name="圓角矩形">
            <a:extLst>
              <a:ext uri="{FF2B5EF4-FFF2-40B4-BE49-F238E27FC236}">
                <a16:creationId xmlns:a16="http://schemas.microsoft.com/office/drawing/2014/main" id="{F1B26C3D-7A57-4250-88CC-88CBFD147BD3}"/>
              </a:ext>
            </a:extLst>
          </p:cNvPr>
          <p:cNvSpPr/>
          <p:nvPr/>
        </p:nvSpPr>
        <p:spPr>
          <a:xfrm>
            <a:off x="6185374" y="2005958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方案設計與評估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15" name="圓角矩形">
            <a:extLst>
              <a:ext uri="{FF2B5EF4-FFF2-40B4-BE49-F238E27FC236}">
                <a16:creationId xmlns:a16="http://schemas.microsoft.com/office/drawing/2014/main" id="{D4517FA1-DC04-4052-A7C6-0A0A9791DC37}"/>
              </a:ext>
            </a:extLst>
          </p:cNvPr>
          <p:cNvSpPr/>
          <p:nvPr/>
        </p:nvSpPr>
        <p:spPr>
          <a:xfrm>
            <a:off x="7709016" y="1694665"/>
            <a:ext cx="1308709" cy="28183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社會政策與社會立法</a:t>
            </a:r>
            <a:endParaRPr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09" name="圓角矩形">
            <a:extLst>
              <a:ext uri="{FF2B5EF4-FFF2-40B4-BE49-F238E27FC236}">
                <a16:creationId xmlns:a16="http://schemas.microsoft.com/office/drawing/2014/main" id="{E1192F8B-D40E-4BC9-AEAA-3801C570CB33}"/>
              </a:ext>
            </a:extLst>
          </p:cNvPr>
          <p:cNvSpPr/>
          <p:nvPr/>
        </p:nvSpPr>
        <p:spPr>
          <a:xfrm>
            <a:off x="6185374" y="3896903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社會工作研究法</a:t>
            </a:r>
            <a:r>
              <a:rPr lang="en-US" altLang="zh-TW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(</a:t>
            </a: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二</a:t>
            </a:r>
            <a:r>
              <a:rPr lang="en-US" altLang="zh-TW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)</a:t>
            </a: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8" name="圓角矩形">
            <a:extLst>
              <a:ext uri="{FF2B5EF4-FFF2-40B4-BE49-F238E27FC236}">
                <a16:creationId xmlns:a16="http://schemas.microsoft.com/office/drawing/2014/main" id="{C99E640E-0C0B-4D98-ADFE-D9D290335CC1}"/>
              </a:ext>
            </a:extLst>
          </p:cNvPr>
          <p:cNvSpPr/>
          <p:nvPr/>
        </p:nvSpPr>
        <p:spPr>
          <a:xfrm>
            <a:off x="6037967" y="2416726"/>
            <a:ext cx="1476655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人類行為與社會環境</a:t>
            </a:r>
            <a:r>
              <a:rPr lang="en-US" altLang="zh-TW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(</a:t>
            </a: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一</a:t>
            </a:r>
            <a:r>
              <a:rPr lang="en-US" altLang="zh-TW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)</a:t>
            </a: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10" name="圓角矩形">
            <a:extLst>
              <a:ext uri="{FF2B5EF4-FFF2-40B4-BE49-F238E27FC236}">
                <a16:creationId xmlns:a16="http://schemas.microsoft.com/office/drawing/2014/main" id="{7558D0B3-C0E1-4749-9C77-B8BD7E8A5ED8}"/>
              </a:ext>
            </a:extLst>
          </p:cNvPr>
          <p:cNvSpPr/>
          <p:nvPr/>
        </p:nvSpPr>
        <p:spPr>
          <a:xfrm>
            <a:off x="6070121" y="4325854"/>
            <a:ext cx="1532593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/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人類行為與社會環境</a:t>
            </a:r>
            <a:r>
              <a:rPr lang="en-US" altLang="zh-TW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(</a:t>
            </a: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二</a:t>
            </a:r>
            <a:r>
              <a:rPr lang="en-US" altLang="zh-TW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Calibri"/>
              </a:rPr>
              <a:t>)</a:t>
            </a:r>
            <a:endParaRPr lang="zh-TW" altLang="en-US" sz="10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Calibri"/>
            </a:endParaRPr>
          </a:p>
        </p:txBody>
      </p:sp>
      <p:sp>
        <p:nvSpPr>
          <p:cNvPr id="112" name="圓角矩形">
            <a:extLst>
              <a:ext uri="{FF2B5EF4-FFF2-40B4-BE49-F238E27FC236}">
                <a16:creationId xmlns:a16="http://schemas.microsoft.com/office/drawing/2014/main" id="{2635BE13-6D91-493E-B8CC-AF17C4BA0D45}"/>
              </a:ext>
            </a:extLst>
          </p:cNvPr>
          <p:cNvSpPr/>
          <p:nvPr/>
        </p:nvSpPr>
        <p:spPr>
          <a:xfrm>
            <a:off x="7752146" y="3921991"/>
            <a:ext cx="1222028" cy="23759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hueOff val="-39879"/>
                  <a:satOff val="52282"/>
                  <a:lumOff val="29251"/>
                </a:schemeClr>
              </a:gs>
              <a:gs pos="35000">
                <a:srgbClr val="FFBFBE"/>
              </a:gs>
              <a:gs pos="100000">
                <a:schemeClr val="accent2">
                  <a:hueOff val="-44018"/>
                  <a:satOff val="52282"/>
                  <a:lumOff val="42346"/>
                </a:schemeClr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/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sz="1000" b="1" kern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標楷體"/>
              </a:rPr>
              <a:t>社會工作倫理</a:t>
            </a:r>
          </a:p>
        </p:txBody>
      </p:sp>
      <p:sp>
        <p:nvSpPr>
          <p:cNvPr id="2" name="圓角矩形">
            <a:extLst>
              <a:ext uri="{FF2B5EF4-FFF2-40B4-BE49-F238E27FC236}">
                <a16:creationId xmlns:a16="http://schemas.microsoft.com/office/drawing/2014/main" id="{8DBB3F03-1CE7-487D-A189-7CE2AD99B6C7}"/>
              </a:ext>
            </a:extLst>
          </p:cNvPr>
          <p:cNvSpPr/>
          <p:nvPr/>
        </p:nvSpPr>
        <p:spPr>
          <a:xfrm>
            <a:off x="3156878" y="1695993"/>
            <a:ext cx="1211917" cy="276818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 scaled="0"/>
          </a:gradFill>
          <a:ln w="9525" cap="flat">
            <a:solidFill>
              <a:srgbClr val="4A7EBB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>
              <a:defRPr sz="1100">
                <a:latin typeface="標楷體"/>
                <a:ea typeface="標楷體"/>
                <a:cs typeface="標楷體"/>
                <a:sym typeface="標楷體"/>
              </a:defRPr>
            </a:pPr>
            <a:r>
              <a:rPr lang="zh-TW" altLang="en-US" b="1" kern="0">
                <a:solidFill>
                  <a:srgbClr val="4F81BD"/>
                </a:solidFill>
                <a:latin typeface="標楷體"/>
                <a:cs typeface="Arial"/>
              </a:rPr>
              <a:t>資訊與科技</a:t>
            </a:r>
            <a:endParaRPr lang="zh-TW" altLang="en-US" b="1" kern="0" dirty="0">
              <a:solidFill>
                <a:srgbClr val="4F81BD"/>
              </a:solidFill>
              <a:latin typeface="標楷體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7844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EE406EF2865EC14BA1FD0C11BB891004" ma:contentTypeVersion="2" ma:contentTypeDescription="建立新的文件。" ma:contentTypeScope="" ma:versionID="55e15d59002f4d6cc8105adefa67e0a6">
  <xsd:schema xmlns:xsd="http://www.w3.org/2001/XMLSchema" xmlns:xs="http://www.w3.org/2001/XMLSchema" xmlns:p="http://schemas.microsoft.com/office/2006/metadata/properties" xmlns:ns2="02bba9b5-aaf3-415f-9aed-d38a5ebd44e1" targetNamespace="http://schemas.microsoft.com/office/2006/metadata/properties" ma:root="true" ma:fieldsID="8053a0ebcfdd0c775bed59028abfe71f" ns2:_="">
    <xsd:import namespace="02bba9b5-aaf3-415f-9aed-d38a5ebd44e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bba9b5-aaf3-415f-9aed-d38a5ebd44e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7EF80A-1B51-44EA-AAD8-989694A6D2C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B2E690A-2740-4D16-80A4-CD892EC2E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bba9b5-aaf3-415f-9aed-d38a5ebd44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D82DAB8-4B43-441E-8AC8-D9A84D94D7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317</Words>
  <Application>Microsoft Office PowerPoint</Application>
  <PresentationFormat>寬螢幕</PresentationFormat>
  <Paragraphs>85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13</cp:revision>
  <dcterms:created xsi:type="dcterms:W3CDTF">2024-08-01T05:34:53Z</dcterms:created>
  <dcterms:modified xsi:type="dcterms:W3CDTF">2024-08-06T07:25:52Z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0x010100EE406EF2865EC14BA1FD0C11BB891004</vt:lpwstr>
  </property>
</Properties>
</file>