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9"/>
  </p:notesMasterIdLst>
  <p:sldIdLst>
    <p:sldId id="258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0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17" autoAdjust="0"/>
    <p:restoredTop sz="86427" autoAdjust="0"/>
  </p:normalViewPr>
  <p:slideViewPr>
    <p:cSldViewPr snapToGrid="0">
      <p:cViewPr varScale="1">
        <p:scale>
          <a:sx n="111" d="100"/>
          <a:sy n="111" d="100"/>
        </p:scale>
        <p:origin x="684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495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FB6572-8C1E-4C94-95F8-5272B0C583B6}" type="datetimeFigureOut">
              <a:rPr lang="zh-TW" altLang="en-US" smtClean="0"/>
              <a:t>2024/8/6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B1CE06-5322-4714-80B1-3CA6DA27AA8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3681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大標題文字"/>
          <p:cNvSpPr txBox="1">
            <a:spLocks noGrp="1"/>
          </p:cNvSpPr>
          <p:nvPr>
            <p:ph type="title"/>
          </p:nvPr>
        </p:nvSpPr>
        <p:spPr>
          <a:xfrm>
            <a:off x="963084" y="4406901"/>
            <a:ext cx="103632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t>大標題文字</a:t>
            </a:r>
          </a:p>
        </p:txBody>
      </p:sp>
      <p:sp>
        <p:nvSpPr>
          <p:cNvPr id="30" name="內文層級一…"/>
          <p:cNvSpPr txBox="1">
            <a:spLocks noGrp="1"/>
          </p:cNvSpPr>
          <p:nvPr>
            <p:ph type="body" sz="quarter" idx="1"/>
          </p:nvPr>
        </p:nvSpPr>
        <p:spPr>
          <a:xfrm>
            <a:off x="963084" y="2906713"/>
            <a:ext cx="103632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31" name="幻燈片編號"/>
          <p:cNvSpPr txBox="1">
            <a:spLocks noGrp="1"/>
          </p:cNvSpPr>
          <p:nvPr>
            <p:ph type="sldNum" sz="quarter" idx="2"/>
          </p:nvPr>
        </p:nvSpPr>
        <p:spPr>
          <a:xfrm>
            <a:off x="11302519" y="6400414"/>
            <a:ext cx="279883" cy="27699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39839826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大標題文字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大標題文字</a:t>
            </a:r>
          </a:p>
        </p:txBody>
      </p:sp>
      <p:sp>
        <p:nvSpPr>
          <p:cNvPr id="39" name="內文層級一…"/>
          <p:cNvSpPr txBox="1"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40" name="幻燈片編號"/>
          <p:cNvSpPr txBox="1">
            <a:spLocks noGrp="1"/>
          </p:cNvSpPr>
          <p:nvPr>
            <p:ph type="sldNum" sz="quarter" idx="2"/>
          </p:nvPr>
        </p:nvSpPr>
        <p:spPr>
          <a:xfrm>
            <a:off x="11302519" y="6400414"/>
            <a:ext cx="279883" cy="27699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97074452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大標題文字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大標題文字</a:t>
            </a:r>
          </a:p>
        </p:txBody>
      </p:sp>
      <p:sp>
        <p:nvSpPr>
          <p:cNvPr id="48" name="內文層級一…"/>
          <p:cNvSpPr txBox="1">
            <a:spLocks noGrp="1"/>
          </p:cNvSpPr>
          <p:nvPr>
            <p:ph type="body" sz="quarter" idx="1"/>
          </p:nvPr>
        </p:nvSpPr>
        <p:spPr>
          <a:xfrm>
            <a:off x="609600" y="1535112"/>
            <a:ext cx="5386917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49" name="文字版面配置區 4"/>
          <p:cNvSpPr>
            <a:spLocks noGrp="1"/>
          </p:cNvSpPr>
          <p:nvPr>
            <p:ph type="body" sz="quarter" idx="13"/>
          </p:nvPr>
        </p:nvSpPr>
        <p:spPr>
          <a:xfrm>
            <a:off x="6193368" y="1535112"/>
            <a:ext cx="5389033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</a:lstStyle>
          <a:p>
            <a:pPr marL="0" indent="0">
              <a:spcBef>
                <a:spcPts val="500"/>
              </a:spcBef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幻燈片編號"/>
          <p:cNvSpPr txBox="1">
            <a:spLocks noGrp="1"/>
          </p:cNvSpPr>
          <p:nvPr>
            <p:ph type="sldNum" sz="quarter" idx="2"/>
          </p:nvPr>
        </p:nvSpPr>
        <p:spPr>
          <a:xfrm>
            <a:off x="11302519" y="6400414"/>
            <a:ext cx="279883" cy="27699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05442210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大標題文字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大標題文字</a:t>
            </a:r>
          </a:p>
        </p:txBody>
      </p:sp>
      <p:sp>
        <p:nvSpPr>
          <p:cNvPr id="58" name="幻燈片編號"/>
          <p:cNvSpPr txBox="1">
            <a:spLocks noGrp="1"/>
          </p:cNvSpPr>
          <p:nvPr>
            <p:ph type="sldNum" sz="quarter" idx="2"/>
          </p:nvPr>
        </p:nvSpPr>
        <p:spPr>
          <a:xfrm>
            <a:off x="11302519" y="6400414"/>
            <a:ext cx="279883" cy="27699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8662862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幻燈片編號"/>
          <p:cNvSpPr txBox="1">
            <a:spLocks noGrp="1"/>
          </p:cNvSpPr>
          <p:nvPr>
            <p:ph type="sldNum" sz="quarter" idx="2"/>
          </p:nvPr>
        </p:nvSpPr>
        <p:spPr>
          <a:xfrm>
            <a:off x="11302519" y="6400414"/>
            <a:ext cx="279883" cy="27699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33967625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大標題文字"/>
          <p:cNvSpPr txBox="1">
            <a:spLocks noGrp="1"/>
          </p:cNvSpPr>
          <p:nvPr>
            <p:ph type="title"/>
          </p:nvPr>
        </p:nvSpPr>
        <p:spPr>
          <a:xfrm>
            <a:off x="609600" y="273050"/>
            <a:ext cx="4011085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大標題文字</a:t>
            </a:r>
          </a:p>
        </p:txBody>
      </p:sp>
      <p:sp>
        <p:nvSpPr>
          <p:cNvPr id="73" name="內文層級一…"/>
          <p:cNvSpPr txBox="1">
            <a:spLocks noGrp="1"/>
          </p:cNvSpPr>
          <p:nvPr>
            <p:ph type="body"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/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74" name="文字版面配置區 3"/>
          <p:cNvSpPr>
            <a:spLocks noGrp="1"/>
          </p:cNvSpPr>
          <p:nvPr>
            <p:ph type="body" sz="half" idx="13"/>
          </p:nvPr>
        </p:nvSpPr>
        <p:spPr>
          <a:xfrm>
            <a:off x="609599" y="1435101"/>
            <a:ext cx="4011087" cy="46910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</a:lstStyle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  <a:endParaRPr/>
          </a:p>
        </p:txBody>
      </p:sp>
      <p:sp>
        <p:nvSpPr>
          <p:cNvPr id="75" name="幻燈片編號"/>
          <p:cNvSpPr txBox="1">
            <a:spLocks noGrp="1"/>
          </p:cNvSpPr>
          <p:nvPr>
            <p:ph type="sldNum" sz="quarter" idx="2"/>
          </p:nvPr>
        </p:nvSpPr>
        <p:spPr>
          <a:xfrm>
            <a:off x="11302519" y="6400414"/>
            <a:ext cx="279883" cy="27699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3989495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大標題文字"/>
          <p:cNvSpPr txBox="1">
            <a:spLocks noGrp="1"/>
          </p:cNvSpPr>
          <p:nvPr>
            <p:ph type="title"/>
          </p:nvPr>
        </p:nvSpPr>
        <p:spPr>
          <a:xfrm>
            <a:off x="2389718" y="4800600"/>
            <a:ext cx="731520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大標題文字</a:t>
            </a:r>
          </a:p>
        </p:txBody>
      </p:sp>
      <p:sp>
        <p:nvSpPr>
          <p:cNvPr id="83" name="圖片版面配置區 2"/>
          <p:cNvSpPr>
            <a:spLocks noGrp="1"/>
          </p:cNvSpPr>
          <p:nvPr>
            <p:ph type="pic" sz="half" idx="13"/>
          </p:nvPr>
        </p:nvSpPr>
        <p:spPr>
          <a:xfrm>
            <a:off x="2389718" y="612775"/>
            <a:ext cx="73152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內文層級一…"/>
          <p:cNvSpPr txBox="1">
            <a:spLocks noGrp="1"/>
          </p:cNvSpPr>
          <p:nvPr>
            <p:ph type="body" sz="quarter" idx="1"/>
          </p:nvPr>
        </p:nvSpPr>
        <p:spPr>
          <a:xfrm>
            <a:off x="2389718" y="5367338"/>
            <a:ext cx="73152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85" name="幻燈片編號"/>
          <p:cNvSpPr txBox="1">
            <a:spLocks noGrp="1"/>
          </p:cNvSpPr>
          <p:nvPr>
            <p:ph type="sldNum" sz="quarter" idx="2"/>
          </p:nvPr>
        </p:nvSpPr>
        <p:spPr>
          <a:xfrm>
            <a:off x="11302519" y="6400414"/>
            <a:ext cx="279883" cy="27699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1376836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大標題文字"/>
          <p:cNvSpPr txBox="1">
            <a:spLocks noGrp="1"/>
          </p:cNvSpPr>
          <p:nvPr>
            <p:ph type="title"/>
          </p:nvPr>
        </p:nvSpPr>
        <p:spPr>
          <a:xfrm>
            <a:off x="609600" y="274639"/>
            <a:ext cx="109728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大標題文字</a:t>
            </a:r>
          </a:p>
        </p:txBody>
      </p:sp>
      <p:sp>
        <p:nvSpPr>
          <p:cNvPr id="3" name="內文層級一…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4" name="幻燈片編號"/>
          <p:cNvSpPr txBox="1">
            <a:spLocks noGrp="1"/>
          </p:cNvSpPr>
          <p:nvPr>
            <p:ph type="sldNum" sz="quarter" idx="2"/>
          </p:nvPr>
        </p:nvSpPr>
        <p:spPr>
          <a:xfrm>
            <a:off x="11307329" y="6400414"/>
            <a:ext cx="275073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 hangingPunct="0"/>
            <a:fld id="{86CB4B4D-7CA3-9044-876B-883B54F8677D}" type="slidenum">
              <a:rPr kern="0">
                <a:latin typeface="Calibri"/>
                <a:cs typeface="Calibri"/>
                <a:sym typeface="Calibri"/>
              </a:rPr>
              <a:pPr hangingPunct="0"/>
              <a:t>‹#›</a:t>
            </a:fld>
            <a:endParaRPr kern="0">
              <a:latin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48185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</p:sldLayoutIdLst>
  <p:transition spd="med"/>
  <p:hf sldNum="0" hdr="0" dt="0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直線接點 3"/>
          <p:cNvSpPr/>
          <p:nvPr/>
        </p:nvSpPr>
        <p:spPr>
          <a:xfrm>
            <a:off x="3145235" y="3566595"/>
            <a:ext cx="6073812" cy="773"/>
          </a:xfrm>
          <a:prstGeom prst="line">
            <a:avLst/>
          </a:prstGeom>
          <a:ln w="25400">
            <a:solidFill>
              <a:schemeClr val="accent4"/>
            </a:solidFill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hangingPunct="0"/>
            <a:endParaRPr kern="0">
              <a:solidFill>
                <a:srgbClr val="000000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95" name="直線接點 244"/>
          <p:cNvSpPr/>
          <p:nvPr/>
        </p:nvSpPr>
        <p:spPr>
          <a:xfrm flipV="1">
            <a:off x="3128911" y="1502124"/>
            <a:ext cx="6073812" cy="116"/>
          </a:xfrm>
          <a:prstGeom prst="line">
            <a:avLst/>
          </a:prstGeom>
          <a:ln w="25400">
            <a:solidFill>
              <a:schemeClr val="accent4"/>
            </a:solidFill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hangingPunct="0"/>
            <a:endParaRPr kern="0">
              <a:solidFill>
                <a:srgbClr val="000000"/>
              </a:solidFill>
              <a:latin typeface="Calibri"/>
              <a:cs typeface="Calibri"/>
              <a:sym typeface="Calibri"/>
            </a:endParaRPr>
          </a:p>
        </p:txBody>
      </p:sp>
      <p:grpSp>
        <p:nvGrpSpPr>
          <p:cNvPr id="101" name="圓角矩形 6"/>
          <p:cNvGrpSpPr/>
          <p:nvPr/>
        </p:nvGrpSpPr>
        <p:grpSpPr>
          <a:xfrm>
            <a:off x="2631246" y="3807955"/>
            <a:ext cx="369330" cy="1014617"/>
            <a:chOff x="-16324" y="0"/>
            <a:chExt cx="369329" cy="1014616"/>
          </a:xfrm>
        </p:grpSpPr>
        <p:sp>
          <p:nvSpPr>
            <p:cNvPr id="99" name="圓角矩形"/>
            <p:cNvSpPr/>
            <p:nvPr/>
          </p:nvSpPr>
          <p:spPr>
            <a:xfrm>
              <a:off x="0" y="0"/>
              <a:ext cx="336681" cy="1014616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5E437E"/>
                </a:gs>
                <a:gs pos="80000">
                  <a:srgbClr val="7B58A6"/>
                </a:gs>
                <a:gs pos="100000">
                  <a:srgbClr val="7B57A8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hangingPunct="0">
                <a:defRPr>
                  <a:solidFill>
                    <a:srgbClr val="FFFFFF"/>
                  </a:solidFill>
                </a:defRPr>
              </a:pPr>
              <a:endParaRPr kern="0">
                <a:solidFill>
                  <a:srgbClr val="FFFFFF"/>
                </a:solidFill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100" name="下學期"/>
            <p:cNvSpPr txBox="1"/>
            <p:nvPr/>
          </p:nvSpPr>
          <p:spPr>
            <a:xfrm>
              <a:off x="-16324" y="16434"/>
              <a:ext cx="369329" cy="98174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vert="eaVert"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r>
                <a:rPr kern="0"/>
                <a:t>下學期</a:t>
              </a:r>
            </a:p>
          </p:txBody>
        </p:sp>
      </p:grpSp>
      <p:grpSp>
        <p:nvGrpSpPr>
          <p:cNvPr id="104" name="圓角矩形 7"/>
          <p:cNvGrpSpPr/>
          <p:nvPr/>
        </p:nvGrpSpPr>
        <p:grpSpPr>
          <a:xfrm>
            <a:off x="2614922" y="1783515"/>
            <a:ext cx="369330" cy="1142451"/>
            <a:chOff x="-16324" y="0"/>
            <a:chExt cx="369329" cy="1142450"/>
          </a:xfrm>
        </p:grpSpPr>
        <p:sp>
          <p:nvSpPr>
            <p:cNvPr id="102" name="圓角矩形"/>
            <p:cNvSpPr/>
            <p:nvPr/>
          </p:nvSpPr>
          <p:spPr>
            <a:xfrm>
              <a:off x="0" y="0"/>
              <a:ext cx="336681" cy="1142450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5E437E"/>
                </a:gs>
                <a:gs pos="80000">
                  <a:srgbClr val="7B58A6"/>
                </a:gs>
                <a:gs pos="100000">
                  <a:srgbClr val="7B57A8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hangingPunct="0">
                <a:defRPr>
                  <a:solidFill>
                    <a:srgbClr val="FFFFFF"/>
                  </a:solidFill>
                </a:defRPr>
              </a:pPr>
              <a:endParaRPr kern="0">
                <a:solidFill>
                  <a:srgbClr val="FFFFFF"/>
                </a:solidFill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103" name="上學期"/>
            <p:cNvSpPr txBox="1"/>
            <p:nvPr/>
          </p:nvSpPr>
          <p:spPr>
            <a:xfrm>
              <a:off x="-16324" y="16435"/>
              <a:ext cx="369329" cy="110957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vert="eaVert"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r>
                <a:rPr kern="0"/>
                <a:t>上學期</a:t>
              </a:r>
            </a:p>
          </p:txBody>
        </p:sp>
      </p:grpSp>
      <p:grpSp>
        <p:nvGrpSpPr>
          <p:cNvPr id="107" name="圓角矩形 8"/>
          <p:cNvGrpSpPr/>
          <p:nvPr/>
        </p:nvGrpSpPr>
        <p:grpSpPr>
          <a:xfrm>
            <a:off x="3154514" y="960285"/>
            <a:ext cx="1211917" cy="461841"/>
            <a:chOff x="0" y="-24643"/>
            <a:chExt cx="1211915" cy="369327"/>
          </a:xfrm>
        </p:grpSpPr>
        <p:sp>
          <p:nvSpPr>
            <p:cNvPr id="105" name="圓角矩形"/>
            <p:cNvSpPr/>
            <p:nvPr/>
          </p:nvSpPr>
          <p:spPr>
            <a:xfrm>
              <a:off x="0" y="23263"/>
              <a:ext cx="1211915" cy="273515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5E437E"/>
                </a:gs>
                <a:gs pos="80000">
                  <a:srgbClr val="7B58A6"/>
                </a:gs>
                <a:gs pos="100000">
                  <a:srgbClr val="7B57A8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hangingPunct="0">
                <a:defRPr>
                  <a:solidFill>
                    <a:srgbClr val="FFFFFF"/>
                  </a:solidFill>
                </a:defRPr>
              </a:pPr>
              <a:endParaRPr kern="0">
                <a:solidFill>
                  <a:srgbClr val="FFFFFF"/>
                </a:solidFill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106" name="大一"/>
            <p:cNvSpPr/>
            <p:nvPr/>
          </p:nvSpPr>
          <p:spPr>
            <a:xfrm>
              <a:off x="59072" y="-24643"/>
              <a:ext cx="1093770" cy="369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r>
                <a:rPr kern="0" dirty="0" err="1"/>
                <a:t>大一</a:t>
              </a:r>
              <a:endParaRPr kern="0" dirty="0"/>
            </a:p>
          </p:txBody>
        </p:sp>
      </p:grpSp>
      <p:grpSp>
        <p:nvGrpSpPr>
          <p:cNvPr id="206" name="圓角矩形 246"/>
          <p:cNvGrpSpPr/>
          <p:nvPr/>
        </p:nvGrpSpPr>
        <p:grpSpPr>
          <a:xfrm>
            <a:off x="4679670" y="949034"/>
            <a:ext cx="1211917" cy="506100"/>
            <a:chOff x="0" y="-24643"/>
            <a:chExt cx="1211915" cy="369327"/>
          </a:xfrm>
        </p:grpSpPr>
        <p:sp>
          <p:nvSpPr>
            <p:cNvPr id="204" name="圓角矩形"/>
            <p:cNvSpPr/>
            <p:nvPr/>
          </p:nvSpPr>
          <p:spPr>
            <a:xfrm>
              <a:off x="0" y="23263"/>
              <a:ext cx="1211915" cy="273515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5E437E"/>
                </a:gs>
                <a:gs pos="80000">
                  <a:srgbClr val="7B58A6"/>
                </a:gs>
                <a:gs pos="100000">
                  <a:srgbClr val="7B57A8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hangingPunct="0">
                <a:defRPr>
                  <a:solidFill>
                    <a:srgbClr val="FFFFFF"/>
                  </a:solidFill>
                </a:defRPr>
              </a:pPr>
              <a:endParaRPr kern="0">
                <a:solidFill>
                  <a:srgbClr val="FFFFFF"/>
                </a:solidFill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205" name="大二"/>
            <p:cNvSpPr/>
            <p:nvPr/>
          </p:nvSpPr>
          <p:spPr>
            <a:xfrm>
              <a:off x="59072" y="-24643"/>
              <a:ext cx="1093770" cy="369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r>
                <a:rPr kern="0" dirty="0" err="1"/>
                <a:t>大二</a:t>
              </a:r>
              <a:endParaRPr kern="0" dirty="0"/>
            </a:p>
          </p:txBody>
        </p:sp>
      </p:grpSp>
      <p:grpSp>
        <p:nvGrpSpPr>
          <p:cNvPr id="209" name="圓角矩形 247"/>
          <p:cNvGrpSpPr/>
          <p:nvPr/>
        </p:nvGrpSpPr>
        <p:grpSpPr>
          <a:xfrm>
            <a:off x="6179148" y="949033"/>
            <a:ext cx="1211917" cy="528434"/>
            <a:chOff x="0" y="-24643"/>
            <a:chExt cx="1211915" cy="369327"/>
          </a:xfrm>
        </p:grpSpPr>
        <p:sp>
          <p:nvSpPr>
            <p:cNvPr id="207" name="圓角矩形"/>
            <p:cNvSpPr/>
            <p:nvPr/>
          </p:nvSpPr>
          <p:spPr>
            <a:xfrm>
              <a:off x="0" y="23263"/>
              <a:ext cx="1211915" cy="273515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5E437E"/>
                </a:gs>
                <a:gs pos="80000">
                  <a:srgbClr val="7B58A6"/>
                </a:gs>
                <a:gs pos="100000">
                  <a:srgbClr val="7B57A8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hangingPunct="0">
                <a:defRPr>
                  <a:solidFill>
                    <a:srgbClr val="FFFFFF"/>
                  </a:solidFill>
                </a:defRPr>
              </a:pPr>
              <a:endParaRPr kern="0">
                <a:solidFill>
                  <a:srgbClr val="FFFFFF"/>
                </a:solidFill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208" name="大三"/>
            <p:cNvSpPr/>
            <p:nvPr/>
          </p:nvSpPr>
          <p:spPr>
            <a:xfrm>
              <a:off x="59072" y="-24643"/>
              <a:ext cx="1093770" cy="369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r>
                <a:rPr kern="0" dirty="0" err="1"/>
                <a:t>大三</a:t>
              </a:r>
              <a:endParaRPr kern="0" dirty="0"/>
            </a:p>
          </p:txBody>
        </p:sp>
      </p:grpSp>
      <p:grpSp>
        <p:nvGrpSpPr>
          <p:cNvPr id="212" name="圓角矩形 248"/>
          <p:cNvGrpSpPr/>
          <p:nvPr/>
        </p:nvGrpSpPr>
        <p:grpSpPr>
          <a:xfrm>
            <a:off x="7643422" y="949550"/>
            <a:ext cx="1144792" cy="517539"/>
            <a:chOff x="0" y="-24643"/>
            <a:chExt cx="1144790" cy="369327"/>
          </a:xfrm>
        </p:grpSpPr>
        <p:sp>
          <p:nvSpPr>
            <p:cNvPr id="210" name="圓角矩形"/>
            <p:cNvSpPr/>
            <p:nvPr/>
          </p:nvSpPr>
          <p:spPr>
            <a:xfrm>
              <a:off x="0" y="23263"/>
              <a:ext cx="1144790" cy="273515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5E437E"/>
                </a:gs>
                <a:gs pos="80000">
                  <a:srgbClr val="7B58A6"/>
                </a:gs>
                <a:gs pos="100000">
                  <a:srgbClr val="7B57A8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hangingPunct="0">
                <a:defRPr>
                  <a:solidFill>
                    <a:srgbClr val="FFFFFF"/>
                  </a:solidFill>
                </a:defRPr>
              </a:pPr>
              <a:endParaRPr kern="0">
                <a:solidFill>
                  <a:srgbClr val="FFFFFF"/>
                </a:solidFill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211" name="大四"/>
            <p:cNvSpPr/>
            <p:nvPr/>
          </p:nvSpPr>
          <p:spPr>
            <a:xfrm>
              <a:off x="59071" y="-24643"/>
              <a:ext cx="1026647" cy="369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r>
                <a:rPr kern="0"/>
                <a:t>大四</a:t>
              </a:r>
            </a:p>
          </p:txBody>
        </p:sp>
      </p:grpSp>
      <p:grpSp>
        <p:nvGrpSpPr>
          <p:cNvPr id="234" name="群組 19"/>
          <p:cNvGrpSpPr/>
          <p:nvPr/>
        </p:nvGrpSpPr>
        <p:grpSpPr>
          <a:xfrm>
            <a:off x="3247650" y="1670686"/>
            <a:ext cx="1097087" cy="1808125"/>
            <a:chOff x="57415" y="-11012"/>
            <a:chExt cx="1097085" cy="1808123"/>
          </a:xfrm>
        </p:grpSpPr>
        <p:sp>
          <p:nvSpPr>
            <p:cNvPr id="217" name="普通化學"/>
            <p:cNvSpPr/>
            <p:nvPr/>
          </p:nvSpPr>
          <p:spPr>
            <a:xfrm>
              <a:off x="57415" y="-11012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220" name="普通化學實驗"/>
            <p:cNvSpPr/>
            <p:nvPr/>
          </p:nvSpPr>
          <p:spPr>
            <a:xfrm>
              <a:off x="57415" y="374255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223" name="普通生物學實驗"/>
            <p:cNvSpPr/>
            <p:nvPr/>
          </p:nvSpPr>
          <p:spPr>
            <a:xfrm>
              <a:off x="57415" y="1147670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226" name="普通生物學"/>
            <p:cNvSpPr/>
            <p:nvPr/>
          </p:nvSpPr>
          <p:spPr>
            <a:xfrm>
              <a:off x="57415" y="760963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232" name="食物學原理"/>
            <p:cNvSpPr/>
            <p:nvPr/>
          </p:nvSpPr>
          <p:spPr>
            <a:xfrm>
              <a:off x="57415" y="1535503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342" name="群組 9"/>
          <p:cNvGrpSpPr/>
          <p:nvPr/>
        </p:nvGrpSpPr>
        <p:grpSpPr>
          <a:xfrm>
            <a:off x="7740484" y="1582237"/>
            <a:ext cx="1037624" cy="1968795"/>
            <a:chOff x="53585" y="-7538"/>
            <a:chExt cx="1037622" cy="1968794"/>
          </a:xfrm>
        </p:grpSpPr>
        <p:sp>
          <p:nvSpPr>
            <p:cNvPr id="319" name="分子生物學"/>
            <p:cNvSpPr/>
            <p:nvPr/>
          </p:nvSpPr>
          <p:spPr>
            <a:xfrm>
              <a:off x="53585" y="-7538"/>
              <a:ext cx="1037621" cy="246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0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322" name="化妝品法規暨品質管制"/>
            <p:cNvSpPr/>
            <p:nvPr/>
          </p:nvSpPr>
          <p:spPr>
            <a:xfrm>
              <a:off x="53585" y="509904"/>
              <a:ext cx="1037621" cy="200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7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325" name="營養生化"/>
            <p:cNvSpPr/>
            <p:nvPr/>
          </p:nvSpPr>
          <p:spPr>
            <a:xfrm>
              <a:off x="63371" y="1475539"/>
              <a:ext cx="1027836" cy="246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0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328" name="醫學美容產業實務"/>
            <p:cNvSpPr/>
            <p:nvPr/>
          </p:nvSpPr>
          <p:spPr>
            <a:xfrm>
              <a:off x="53585" y="741696"/>
              <a:ext cx="1037621" cy="230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9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331" name="化妝品分析檢驗學實驗"/>
            <p:cNvSpPr/>
            <p:nvPr/>
          </p:nvSpPr>
          <p:spPr>
            <a:xfrm>
              <a:off x="53585" y="1251442"/>
              <a:ext cx="1037621" cy="200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>
                <a:defRPr sz="7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334" name="食品工廠管理"/>
            <p:cNvSpPr/>
            <p:nvPr/>
          </p:nvSpPr>
          <p:spPr>
            <a:xfrm>
              <a:off x="53585" y="239641"/>
              <a:ext cx="1037621" cy="246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0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337" name="長照與老人營養學"/>
            <p:cNvSpPr/>
            <p:nvPr/>
          </p:nvSpPr>
          <p:spPr>
            <a:xfrm>
              <a:off x="63371" y="1730426"/>
              <a:ext cx="1027833" cy="230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9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340" name="化妝品分析檢驗學"/>
            <p:cNvSpPr/>
            <p:nvPr/>
          </p:nvSpPr>
          <p:spPr>
            <a:xfrm>
              <a:off x="53585" y="988875"/>
              <a:ext cx="1037621" cy="230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>
                <a:defRPr sz="9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</p:grpSp>
      <p:sp>
        <p:nvSpPr>
          <p:cNvPr id="356" name="文字方塊 10"/>
          <p:cNvSpPr txBox="1"/>
          <p:nvPr/>
        </p:nvSpPr>
        <p:spPr>
          <a:xfrm>
            <a:off x="2346385" y="256446"/>
            <a:ext cx="8583283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>
                <a:latin typeface="標楷體"/>
                <a:ea typeface="標楷體"/>
                <a:cs typeface="標楷體"/>
                <a:sym typeface="標楷體"/>
              </a:defRPr>
            </a:lvl1pPr>
          </a:lstStyle>
          <a:p>
            <a:pPr hangingPunct="0"/>
            <a:r>
              <a:rPr lang="en-US" altLang="zh-TW" sz="2400" b="1" u="sng" kern="0" dirty="0">
                <a:solidFill>
                  <a:srgbClr val="0070C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113</a:t>
            </a:r>
            <a:r>
              <a:rPr lang="zh-TW" alt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學年度</a:t>
            </a:r>
            <a:r>
              <a:rPr lang="zh-TW" altLang="en-US" sz="2400" b="1" u="sng" kern="0" dirty="0">
                <a:solidFill>
                  <a:srgbClr val="0070C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社會工作</a:t>
            </a:r>
            <a:r>
              <a:rPr lang="zh-TW" alt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學系</a:t>
            </a:r>
            <a:r>
              <a:rPr lang="zh-TW" altLang="en-US" sz="2400" b="1" u="sng" kern="0" dirty="0">
                <a:solidFill>
                  <a:srgbClr val="0070C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大學日間部</a:t>
            </a:r>
            <a:r>
              <a:rPr lang="zh-TW" alt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生成式</a:t>
            </a:r>
            <a:r>
              <a:rPr lang="en-US" altLang="zh-TW" sz="24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AI</a:t>
            </a:r>
            <a:r>
              <a:rPr sz="24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課程地圖</a:t>
            </a:r>
            <a:endParaRPr sz="2400" kern="0" dirty="0">
              <a:solidFill>
                <a:srgbClr val="00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177" name="圓角矩形">
            <a:extLst>
              <a:ext uri="{FF2B5EF4-FFF2-40B4-BE49-F238E27FC236}">
                <a16:creationId xmlns:a16="http://schemas.microsoft.com/office/drawing/2014/main" id="{0AFFBE5E-2D31-42AA-9FB4-F603E8E5EBB5}"/>
              </a:ext>
            </a:extLst>
          </p:cNvPr>
          <p:cNvSpPr/>
          <p:nvPr/>
        </p:nvSpPr>
        <p:spPr>
          <a:xfrm>
            <a:off x="9976170" y="4102369"/>
            <a:ext cx="2126689" cy="493223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1">
                  <a:hueOff val="357503"/>
                  <a:satOff val="54545"/>
                  <a:lumOff val="29273"/>
                </a:schemeClr>
              </a:gs>
              <a:gs pos="35000">
                <a:srgbClr val="BDD4FF"/>
              </a:gs>
              <a:gs pos="100000">
                <a:schemeClr val="accent1">
                  <a:hueOff val="418253"/>
                  <a:satOff val="54545"/>
                  <a:lumOff val="42493"/>
                </a:schemeClr>
              </a:gs>
            </a:gsLst>
            <a:lin ang="16200000" scaled="0"/>
          </a:gradFill>
          <a:ln w="9525" cap="flat">
            <a:solidFill>
              <a:srgbClr val="4A7EBB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 hangingPunct="0">
              <a:defRPr sz="1100">
                <a:latin typeface="標楷體"/>
                <a:ea typeface="標楷體"/>
                <a:cs typeface="標楷體"/>
                <a:sym typeface="標楷體"/>
              </a:defRPr>
            </a:pPr>
            <a:r>
              <a:rPr lang="zh-TW" alt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ea typeface="標楷體"/>
                <a:cs typeface="標楷體"/>
                <a:sym typeface="標楷體"/>
              </a:rPr>
              <a:t>生成式</a:t>
            </a:r>
            <a:r>
              <a:rPr lang="en-US" altLang="zh-TW" sz="1600" kern="0" dirty="0">
                <a:solidFill>
                  <a:srgbClr val="000000"/>
                </a:solidFill>
                <a:latin typeface="Times New Roman" panose="02020603050405020304" pitchFamily="18" charset="0"/>
                <a:ea typeface="標楷體"/>
                <a:cs typeface="標楷體"/>
                <a:sym typeface="標楷體"/>
              </a:rPr>
              <a:t>AI</a:t>
            </a:r>
            <a:r>
              <a:rPr lang="zh-TW" alt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ea typeface="標楷體"/>
                <a:cs typeface="標楷體"/>
                <a:sym typeface="標楷體"/>
              </a:rPr>
              <a:t>基礎課程</a:t>
            </a:r>
          </a:p>
        </p:txBody>
      </p:sp>
      <p:sp>
        <p:nvSpPr>
          <p:cNvPr id="179" name="圓角矩形">
            <a:extLst>
              <a:ext uri="{FF2B5EF4-FFF2-40B4-BE49-F238E27FC236}">
                <a16:creationId xmlns:a16="http://schemas.microsoft.com/office/drawing/2014/main" id="{B9E698D2-A5B9-4A21-B8F9-EC950548FFE7}"/>
              </a:ext>
            </a:extLst>
          </p:cNvPr>
          <p:cNvSpPr/>
          <p:nvPr/>
        </p:nvSpPr>
        <p:spPr>
          <a:xfrm>
            <a:off x="10000053" y="4732111"/>
            <a:ext cx="2102805" cy="514064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3">
                  <a:hueOff val="263624"/>
                  <a:satOff val="55948"/>
                  <a:lumOff val="27907"/>
                </a:schemeClr>
              </a:gs>
              <a:gs pos="35000">
                <a:srgbClr val="E4FDBF"/>
              </a:gs>
              <a:gs pos="100000">
                <a:schemeClr val="accent3">
                  <a:hueOff val="321486"/>
                  <a:satOff val="58119"/>
                  <a:lumOff val="40966"/>
                </a:schemeClr>
              </a:gs>
            </a:gsLst>
            <a:lin ang="16200000" scaled="0"/>
          </a:gradFill>
          <a:ln w="9525" cap="flat">
            <a:solidFill>
              <a:srgbClr val="98B955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 hangingPunct="0">
              <a:defRPr sz="1000">
                <a:latin typeface="標楷體"/>
                <a:ea typeface="標楷體"/>
                <a:cs typeface="標楷體"/>
                <a:sym typeface="標楷體"/>
              </a:defRPr>
            </a:pPr>
            <a:r>
              <a:rPr lang="zh-TW" alt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ea typeface="標楷體"/>
                <a:cs typeface="標楷體"/>
                <a:sym typeface="標楷體"/>
              </a:rPr>
              <a:t>生成式</a:t>
            </a:r>
            <a:r>
              <a:rPr lang="en-US" altLang="zh-TW" sz="1600" kern="0" dirty="0">
                <a:solidFill>
                  <a:srgbClr val="000000"/>
                </a:solidFill>
                <a:latin typeface="Times New Roman" panose="02020603050405020304" pitchFamily="18" charset="0"/>
                <a:ea typeface="標楷體"/>
                <a:cs typeface="標楷體"/>
                <a:sym typeface="標楷體"/>
              </a:rPr>
              <a:t>AI</a:t>
            </a:r>
            <a:r>
              <a:rPr lang="zh-TW" alt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ea typeface="標楷體"/>
                <a:cs typeface="標楷體"/>
                <a:sym typeface="標楷體"/>
              </a:rPr>
              <a:t> 進階課程</a:t>
            </a:r>
          </a:p>
        </p:txBody>
      </p:sp>
      <p:sp>
        <p:nvSpPr>
          <p:cNvPr id="180" name="圓角矩形">
            <a:extLst>
              <a:ext uri="{FF2B5EF4-FFF2-40B4-BE49-F238E27FC236}">
                <a16:creationId xmlns:a16="http://schemas.microsoft.com/office/drawing/2014/main" id="{2D89DA99-717B-4462-906A-2121BC943031}"/>
              </a:ext>
            </a:extLst>
          </p:cNvPr>
          <p:cNvSpPr/>
          <p:nvPr/>
        </p:nvSpPr>
        <p:spPr>
          <a:xfrm>
            <a:off x="10000055" y="5386979"/>
            <a:ext cx="2102803" cy="493222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2">
                  <a:hueOff val="-39879"/>
                  <a:satOff val="52282"/>
                  <a:lumOff val="29251"/>
                </a:schemeClr>
              </a:gs>
              <a:gs pos="35000">
                <a:srgbClr val="FFBFBE"/>
              </a:gs>
              <a:gs pos="100000">
                <a:schemeClr val="accent2">
                  <a:hueOff val="-44018"/>
                  <a:satOff val="52282"/>
                  <a:lumOff val="42346"/>
                </a:schemeClr>
              </a:gs>
            </a:gsLst>
            <a:lin ang="16200000" scaled="0"/>
          </a:gradFill>
          <a:ln w="9525" cap="flat">
            <a:solidFill>
              <a:srgbClr val="BE4B48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 hangingPunct="0">
              <a:defRPr sz="1000">
                <a:latin typeface="標楷體"/>
                <a:ea typeface="標楷體"/>
                <a:cs typeface="標楷體"/>
                <a:sym typeface="標楷體"/>
              </a:defRPr>
            </a:pPr>
            <a:r>
              <a:rPr lang="zh-TW" alt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ea typeface="標楷體"/>
                <a:cs typeface="標楷體"/>
                <a:sym typeface="標楷體"/>
              </a:rPr>
              <a:t>生成式</a:t>
            </a:r>
            <a:r>
              <a:rPr lang="en-US" altLang="zh-TW" sz="1600" kern="0" dirty="0">
                <a:solidFill>
                  <a:srgbClr val="000000"/>
                </a:solidFill>
                <a:latin typeface="Times New Roman" panose="02020603050405020304" pitchFamily="18" charset="0"/>
                <a:ea typeface="標楷體"/>
                <a:cs typeface="標楷體"/>
                <a:sym typeface="標楷體"/>
              </a:rPr>
              <a:t>AI</a:t>
            </a:r>
            <a:r>
              <a:rPr lang="zh-TW" alt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ea typeface="標楷體"/>
                <a:cs typeface="標楷體"/>
                <a:sym typeface="標楷體"/>
              </a:rPr>
              <a:t> 應用課程</a:t>
            </a:r>
          </a:p>
        </p:txBody>
      </p:sp>
      <p:grpSp>
        <p:nvGrpSpPr>
          <p:cNvPr id="368" name="群組 19">
            <a:extLst>
              <a:ext uri="{FF2B5EF4-FFF2-40B4-BE49-F238E27FC236}">
                <a16:creationId xmlns:a16="http://schemas.microsoft.com/office/drawing/2014/main" id="{6EC58794-2894-429F-AC08-774826E2137D}"/>
              </a:ext>
            </a:extLst>
          </p:cNvPr>
          <p:cNvGrpSpPr/>
          <p:nvPr/>
        </p:nvGrpSpPr>
        <p:grpSpPr>
          <a:xfrm>
            <a:off x="4769193" y="1681698"/>
            <a:ext cx="1097087" cy="1808125"/>
            <a:chOff x="57415" y="-11012"/>
            <a:chExt cx="1097085" cy="1808123"/>
          </a:xfrm>
        </p:grpSpPr>
        <p:sp>
          <p:nvSpPr>
            <p:cNvPr id="378" name="普通化學">
              <a:extLst>
                <a:ext uri="{FF2B5EF4-FFF2-40B4-BE49-F238E27FC236}">
                  <a16:creationId xmlns:a16="http://schemas.microsoft.com/office/drawing/2014/main" id="{0661D68E-149C-4926-A332-FE921B1D0D47}"/>
                </a:ext>
              </a:extLst>
            </p:cNvPr>
            <p:cNvSpPr/>
            <p:nvPr/>
          </p:nvSpPr>
          <p:spPr>
            <a:xfrm>
              <a:off x="57415" y="-11012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376" name="普通化學實驗">
              <a:extLst>
                <a:ext uri="{FF2B5EF4-FFF2-40B4-BE49-F238E27FC236}">
                  <a16:creationId xmlns:a16="http://schemas.microsoft.com/office/drawing/2014/main" id="{C3771B55-43C3-4495-BD2F-6C6F8BF17623}"/>
                </a:ext>
              </a:extLst>
            </p:cNvPr>
            <p:cNvSpPr/>
            <p:nvPr/>
          </p:nvSpPr>
          <p:spPr>
            <a:xfrm>
              <a:off x="57415" y="374255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371" name="普通生物學實驗">
              <a:extLst>
                <a:ext uri="{FF2B5EF4-FFF2-40B4-BE49-F238E27FC236}">
                  <a16:creationId xmlns:a16="http://schemas.microsoft.com/office/drawing/2014/main" id="{59667D83-616F-4AD4-AB90-25AABF0683E8}"/>
                </a:ext>
              </a:extLst>
            </p:cNvPr>
            <p:cNvSpPr/>
            <p:nvPr/>
          </p:nvSpPr>
          <p:spPr>
            <a:xfrm>
              <a:off x="57415" y="1147670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373" name="普通生物學">
              <a:extLst>
                <a:ext uri="{FF2B5EF4-FFF2-40B4-BE49-F238E27FC236}">
                  <a16:creationId xmlns:a16="http://schemas.microsoft.com/office/drawing/2014/main" id="{7FA023E8-2E51-4D50-B461-6CBB15426A14}"/>
                </a:ext>
              </a:extLst>
            </p:cNvPr>
            <p:cNvSpPr/>
            <p:nvPr/>
          </p:nvSpPr>
          <p:spPr>
            <a:xfrm>
              <a:off x="57415" y="760963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374" name="食物學原理">
              <a:extLst>
                <a:ext uri="{FF2B5EF4-FFF2-40B4-BE49-F238E27FC236}">
                  <a16:creationId xmlns:a16="http://schemas.microsoft.com/office/drawing/2014/main" id="{8C4B57A7-6168-4E04-B1F9-9F10DD1080B2}"/>
                </a:ext>
              </a:extLst>
            </p:cNvPr>
            <p:cNvSpPr/>
            <p:nvPr/>
          </p:nvSpPr>
          <p:spPr>
            <a:xfrm>
              <a:off x="57415" y="1535503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424" name="群組 19">
            <a:extLst>
              <a:ext uri="{FF2B5EF4-FFF2-40B4-BE49-F238E27FC236}">
                <a16:creationId xmlns:a16="http://schemas.microsoft.com/office/drawing/2014/main" id="{2F61ECBD-1574-4E55-BD8A-0E0300355532}"/>
              </a:ext>
            </a:extLst>
          </p:cNvPr>
          <p:cNvGrpSpPr/>
          <p:nvPr/>
        </p:nvGrpSpPr>
        <p:grpSpPr>
          <a:xfrm>
            <a:off x="6278947" y="1670686"/>
            <a:ext cx="1097087" cy="1808125"/>
            <a:chOff x="57415" y="-11012"/>
            <a:chExt cx="1097085" cy="1808123"/>
          </a:xfrm>
        </p:grpSpPr>
        <p:sp>
          <p:nvSpPr>
            <p:cNvPr id="433" name="普通化學">
              <a:extLst>
                <a:ext uri="{FF2B5EF4-FFF2-40B4-BE49-F238E27FC236}">
                  <a16:creationId xmlns:a16="http://schemas.microsoft.com/office/drawing/2014/main" id="{331AE81D-1F1C-4BB3-A1D5-D276DAB58B2C}"/>
                </a:ext>
              </a:extLst>
            </p:cNvPr>
            <p:cNvSpPr/>
            <p:nvPr/>
          </p:nvSpPr>
          <p:spPr>
            <a:xfrm>
              <a:off x="57415" y="-11012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31" name="普通化學實驗">
              <a:extLst>
                <a:ext uri="{FF2B5EF4-FFF2-40B4-BE49-F238E27FC236}">
                  <a16:creationId xmlns:a16="http://schemas.microsoft.com/office/drawing/2014/main" id="{762CBE8D-3B6E-4E73-AB80-442BC68BF311}"/>
                </a:ext>
              </a:extLst>
            </p:cNvPr>
            <p:cNvSpPr/>
            <p:nvPr/>
          </p:nvSpPr>
          <p:spPr>
            <a:xfrm>
              <a:off x="57415" y="374255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27" name="普通生物學實驗">
              <a:extLst>
                <a:ext uri="{FF2B5EF4-FFF2-40B4-BE49-F238E27FC236}">
                  <a16:creationId xmlns:a16="http://schemas.microsoft.com/office/drawing/2014/main" id="{C7C8B564-466D-41DF-A952-AAD0708B869B}"/>
                </a:ext>
              </a:extLst>
            </p:cNvPr>
            <p:cNvSpPr/>
            <p:nvPr/>
          </p:nvSpPr>
          <p:spPr>
            <a:xfrm>
              <a:off x="57415" y="1147670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28" name="普通生物學">
              <a:extLst>
                <a:ext uri="{FF2B5EF4-FFF2-40B4-BE49-F238E27FC236}">
                  <a16:creationId xmlns:a16="http://schemas.microsoft.com/office/drawing/2014/main" id="{F011511F-6229-46B1-9698-BAFC7EAA74E5}"/>
                </a:ext>
              </a:extLst>
            </p:cNvPr>
            <p:cNvSpPr/>
            <p:nvPr/>
          </p:nvSpPr>
          <p:spPr>
            <a:xfrm>
              <a:off x="57415" y="760963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29" name="食物學原理">
              <a:extLst>
                <a:ext uri="{FF2B5EF4-FFF2-40B4-BE49-F238E27FC236}">
                  <a16:creationId xmlns:a16="http://schemas.microsoft.com/office/drawing/2014/main" id="{D043A962-3AE3-4757-B612-9C797CC7CEC4}"/>
                </a:ext>
              </a:extLst>
            </p:cNvPr>
            <p:cNvSpPr/>
            <p:nvPr/>
          </p:nvSpPr>
          <p:spPr>
            <a:xfrm>
              <a:off x="57415" y="1535503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</p:grpSp>
      <p:sp>
        <p:nvSpPr>
          <p:cNvPr id="435" name="圓角矩形">
            <a:extLst>
              <a:ext uri="{FF2B5EF4-FFF2-40B4-BE49-F238E27FC236}">
                <a16:creationId xmlns:a16="http://schemas.microsoft.com/office/drawing/2014/main" id="{465ADF59-0116-4887-A5A8-2B1FF8512327}"/>
              </a:ext>
            </a:extLst>
          </p:cNvPr>
          <p:cNvSpPr/>
          <p:nvPr/>
        </p:nvSpPr>
        <p:spPr>
          <a:xfrm>
            <a:off x="6176634" y="1673286"/>
            <a:ext cx="1222028" cy="237593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2">
                  <a:hueOff val="-39879"/>
                  <a:satOff val="52282"/>
                  <a:lumOff val="29251"/>
                </a:schemeClr>
              </a:gs>
              <a:gs pos="35000">
                <a:srgbClr val="FFBFBE"/>
              </a:gs>
              <a:gs pos="100000">
                <a:schemeClr val="accent2">
                  <a:hueOff val="-44018"/>
                  <a:satOff val="52282"/>
                  <a:lumOff val="42346"/>
                </a:schemeClr>
              </a:gs>
            </a:gsLst>
            <a:lin ang="16200000" scaled="0"/>
          </a:gradFill>
          <a:ln w="9525" cap="flat">
            <a:solidFill>
              <a:srgbClr val="BE4B48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 hangingPunct="0"/>
            <a:endParaRPr kern="0" dirty="0">
              <a:solidFill>
                <a:srgbClr val="000000"/>
              </a:solidFill>
              <a:latin typeface="Calibri"/>
              <a:cs typeface="Calibri"/>
              <a:sym typeface="Calibri"/>
            </a:endParaRPr>
          </a:p>
        </p:txBody>
      </p:sp>
      <p:grpSp>
        <p:nvGrpSpPr>
          <p:cNvPr id="452" name="群組 19">
            <a:extLst>
              <a:ext uri="{FF2B5EF4-FFF2-40B4-BE49-F238E27FC236}">
                <a16:creationId xmlns:a16="http://schemas.microsoft.com/office/drawing/2014/main" id="{022B0ACF-A8FE-4840-9410-26E35821B083}"/>
              </a:ext>
            </a:extLst>
          </p:cNvPr>
          <p:cNvGrpSpPr/>
          <p:nvPr/>
        </p:nvGrpSpPr>
        <p:grpSpPr>
          <a:xfrm>
            <a:off x="3274083" y="3778756"/>
            <a:ext cx="1097087" cy="1808125"/>
            <a:chOff x="57415" y="-11012"/>
            <a:chExt cx="1097085" cy="1808123"/>
          </a:xfrm>
        </p:grpSpPr>
        <p:sp>
          <p:nvSpPr>
            <p:cNvPr id="461" name="普通化學">
              <a:extLst>
                <a:ext uri="{FF2B5EF4-FFF2-40B4-BE49-F238E27FC236}">
                  <a16:creationId xmlns:a16="http://schemas.microsoft.com/office/drawing/2014/main" id="{DEB0F627-483D-4E1B-AF6A-86EB394E4866}"/>
                </a:ext>
              </a:extLst>
            </p:cNvPr>
            <p:cNvSpPr/>
            <p:nvPr/>
          </p:nvSpPr>
          <p:spPr>
            <a:xfrm>
              <a:off x="57415" y="-11012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59" name="普通化學實驗">
              <a:extLst>
                <a:ext uri="{FF2B5EF4-FFF2-40B4-BE49-F238E27FC236}">
                  <a16:creationId xmlns:a16="http://schemas.microsoft.com/office/drawing/2014/main" id="{C781C2CE-0F31-4971-A544-A2930776CA8F}"/>
                </a:ext>
              </a:extLst>
            </p:cNvPr>
            <p:cNvSpPr/>
            <p:nvPr/>
          </p:nvSpPr>
          <p:spPr>
            <a:xfrm>
              <a:off x="57415" y="374255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55" name="普通生物學實驗">
              <a:extLst>
                <a:ext uri="{FF2B5EF4-FFF2-40B4-BE49-F238E27FC236}">
                  <a16:creationId xmlns:a16="http://schemas.microsoft.com/office/drawing/2014/main" id="{FEA23757-E51C-48DF-997D-AC659F6C1F77}"/>
                </a:ext>
              </a:extLst>
            </p:cNvPr>
            <p:cNvSpPr/>
            <p:nvPr/>
          </p:nvSpPr>
          <p:spPr>
            <a:xfrm>
              <a:off x="57415" y="1147670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56" name="普通生物學">
              <a:extLst>
                <a:ext uri="{FF2B5EF4-FFF2-40B4-BE49-F238E27FC236}">
                  <a16:creationId xmlns:a16="http://schemas.microsoft.com/office/drawing/2014/main" id="{4AFB3BB6-5614-462A-8185-1A563832567A}"/>
                </a:ext>
              </a:extLst>
            </p:cNvPr>
            <p:cNvSpPr/>
            <p:nvPr/>
          </p:nvSpPr>
          <p:spPr>
            <a:xfrm>
              <a:off x="57415" y="760963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57" name="食物學原理">
              <a:extLst>
                <a:ext uri="{FF2B5EF4-FFF2-40B4-BE49-F238E27FC236}">
                  <a16:creationId xmlns:a16="http://schemas.microsoft.com/office/drawing/2014/main" id="{4DE1E154-2B47-4D10-8939-8052DFCD548F}"/>
                </a:ext>
              </a:extLst>
            </p:cNvPr>
            <p:cNvSpPr/>
            <p:nvPr/>
          </p:nvSpPr>
          <p:spPr>
            <a:xfrm>
              <a:off x="57415" y="1535503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462" name="群組 5">
            <a:extLst>
              <a:ext uri="{FF2B5EF4-FFF2-40B4-BE49-F238E27FC236}">
                <a16:creationId xmlns:a16="http://schemas.microsoft.com/office/drawing/2014/main" id="{ACBA4092-A78B-40CF-93E6-389CAABD5C06}"/>
              </a:ext>
            </a:extLst>
          </p:cNvPr>
          <p:cNvGrpSpPr/>
          <p:nvPr/>
        </p:nvGrpSpPr>
        <p:grpSpPr>
          <a:xfrm>
            <a:off x="6262398" y="3571252"/>
            <a:ext cx="1138150" cy="2193434"/>
            <a:chOff x="53584" y="59228"/>
            <a:chExt cx="1138149" cy="2193433"/>
          </a:xfrm>
        </p:grpSpPr>
        <p:sp>
          <p:nvSpPr>
            <p:cNvPr id="463" name="食品衛生與安全">
              <a:extLst>
                <a:ext uri="{FF2B5EF4-FFF2-40B4-BE49-F238E27FC236}">
                  <a16:creationId xmlns:a16="http://schemas.microsoft.com/office/drawing/2014/main" id="{C646253E-FB18-493C-80BF-7B6A423A86E8}"/>
                </a:ext>
              </a:extLst>
            </p:cNvPr>
            <p:cNvSpPr/>
            <p:nvPr/>
          </p:nvSpPr>
          <p:spPr>
            <a:xfrm>
              <a:off x="67414" y="59228"/>
              <a:ext cx="1124319" cy="246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0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64" name="生物化學實驗">
              <a:extLst>
                <a:ext uri="{FF2B5EF4-FFF2-40B4-BE49-F238E27FC236}">
                  <a16:creationId xmlns:a16="http://schemas.microsoft.com/office/drawing/2014/main" id="{F561CFB5-1B4B-461A-A699-C75625E4E425}"/>
                </a:ext>
              </a:extLst>
            </p:cNvPr>
            <p:cNvSpPr/>
            <p:nvPr/>
          </p:nvSpPr>
          <p:spPr>
            <a:xfrm>
              <a:off x="53584" y="391437"/>
              <a:ext cx="1124319" cy="246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0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65" name="生物化學(二)">
              <a:extLst>
                <a:ext uri="{FF2B5EF4-FFF2-40B4-BE49-F238E27FC236}">
                  <a16:creationId xmlns:a16="http://schemas.microsoft.com/office/drawing/2014/main" id="{31AD76D2-FC49-4CDF-9F1D-26A20E280EEB}"/>
                </a:ext>
              </a:extLst>
            </p:cNvPr>
            <p:cNvSpPr/>
            <p:nvPr/>
          </p:nvSpPr>
          <p:spPr>
            <a:xfrm>
              <a:off x="53584" y="790412"/>
              <a:ext cx="1124319" cy="246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 hangingPunct="0">
                <a:defRPr sz="1000">
                  <a:latin typeface="標楷體"/>
                  <a:ea typeface="標楷體"/>
                  <a:cs typeface="標楷體"/>
                  <a:sym typeface="標楷體"/>
                </a:defRPr>
              </a:pPr>
              <a:endParaRPr sz="1000" kern="0" dirty="0">
                <a:solidFill>
                  <a:srgbClr val="000000"/>
                </a:solidFill>
                <a:latin typeface="標楷體"/>
                <a:ea typeface="標楷體"/>
                <a:cs typeface="標楷體"/>
                <a:sym typeface="標楷體"/>
              </a:endParaRPr>
            </a:p>
          </p:txBody>
        </p:sp>
        <p:sp>
          <p:nvSpPr>
            <p:cNvPr id="475" name="團體膳食設計與管理">
              <a:extLst>
                <a:ext uri="{FF2B5EF4-FFF2-40B4-BE49-F238E27FC236}">
                  <a16:creationId xmlns:a16="http://schemas.microsoft.com/office/drawing/2014/main" id="{40448FD4-F1D4-44AC-999F-6487EBA0CF3E}"/>
                </a:ext>
              </a:extLst>
            </p:cNvPr>
            <p:cNvSpPr/>
            <p:nvPr/>
          </p:nvSpPr>
          <p:spPr>
            <a:xfrm>
              <a:off x="67413" y="1010333"/>
              <a:ext cx="1124320" cy="230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9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67" name="團體膳食設計與管理實驗">
              <a:extLst>
                <a:ext uri="{FF2B5EF4-FFF2-40B4-BE49-F238E27FC236}">
                  <a16:creationId xmlns:a16="http://schemas.microsoft.com/office/drawing/2014/main" id="{588DD9CC-0E35-45D5-A01E-7D4659FF9207}"/>
                </a:ext>
              </a:extLst>
            </p:cNvPr>
            <p:cNvSpPr/>
            <p:nvPr/>
          </p:nvSpPr>
          <p:spPr>
            <a:xfrm>
              <a:off x="53584" y="1212470"/>
              <a:ext cx="1124319" cy="200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7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68" name="膳食療養學(二)">
              <a:extLst>
                <a:ext uri="{FF2B5EF4-FFF2-40B4-BE49-F238E27FC236}">
                  <a16:creationId xmlns:a16="http://schemas.microsoft.com/office/drawing/2014/main" id="{BAC1CE31-1A3A-4B42-97EF-96CAD1AE8ACE}"/>
                </a:ext>
              </a:extLst>
            </p:cNvPr>
            <p:cNvSpPr/>
            <p:nvPr/>
          </p:nvSpPr>
          <p:spPr>
            <a:xfrm>
              <a:off x="53584" y="1388873"/>
              <a:ext cx="1124319" cy="246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 hangingPunct="0">
                <a:defRPr sz="1000">
                  <a:latin typeface="標楷體"/>
                  <a:ea typeface="標楷體"/>
                  <a:cs typeface="標楷體"/>
                  <a:sym typeface="標楷體"/>
                </a:defRPr>
              </a:pPr>
              <a:endParaRPr sz="1000" kern="0" dirty="0">
                <a:solidFill>
                  <a:srgbClr val="000000"/>
                </a:solidFill>
                <a:latin typeface="標楷體"/>
                <a:ea typeface="標楷體"/>
                <a:cs typeface="標楷體"/>
                <a:sym typeface="標楷體"/>
              </a:endParaRPr>
            </a:p>
          </p:txBody>
        </p:sp>
        <p:sp>
          <p:nvSpPr>
            <p:cNvPr id="469" name="美容藥物學">
              <a:extLst>
                <a:ext uri="{FF2B5EF4-FFF2-40B4-BE49-F238E27FC236}">
                  <a16:creationId xmlns:a16="http://schemas.microsoft.com/office/drawing/2014/main" id="{5BCD5246-5F35-4A70-AB31-7892CF07F740}"/>
                </a:ext>
              </a:extLst>
            </p:cNvPr>
            <p:cNvSpPr/>
            <p:nvPr/>
          </p:nvSpPr>
          <p:spPr>
            <a:xfrm>
              <a:off x="53584" y="1588361"/>
              <a:ext cx="1124319" cy="246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0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70" name="化妝品調製學">
              <a:extLst>
                <a:ext uri="{FF2B5EF4-FFF2-40B4-BE49-F238E27FC236}">
                  <a16:creationId xmlns:a16="http://schemas.microsoft.com/office/drawing/2014/main" id="{F89D1880-339F-4EB4-9C6A-AFB4D0117872}"/>
                </a:ext>
              </a:extLst>
            </p:cNvPr>
            <p:cNvSpPr/>
            <p:nvPr/>
          </p:nvSpPr>
          <p:spPr>
            <a:xfrm>
              <a:off x="68035" y="1794217"/>
              <a:ext cx="1095418" cy="246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0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71" name="食品微生物">
              <a:extLst>
                <a:ext uri="{FF2B5EF4-FFF2-40B4-BE49-F238E27FC236}">
                  <a16:creationId xmlns:a16="http://schemas.microsoft.com/office/drawing/2014/main" id="{FE79D7F5-B2F2-4162-B840-48A2DED319E3}"/>
                </a:ext>
              </a:extLst>
            </p:cNvPr>
            <p:cNvSpPr/>
            <p:nvPr/>
          </p:nvSpPr>
          <p:spPr>
            <a:xfrm>
              <a:off x="53584" y="590924"/>
              <a:ext cx="1124319" cy="246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0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72" name="食品添加物">
              <a:extLst>
                <a:ext uri="{FF2B5EF4-FFF2-40B4-BE49-F238E27FC236}">
                  <a16:creationId xmlns:a16="http://schemas.microsoft.com/office/drawing/2014/main" id="{59DC8059-6791-4662-A73B-6BEACE2D51F6}"/>
                </a:ext>
              </a:extLst>
            </p:cNvPr>
            <p:cNvSpPr/>
            <p:nvPr/>
          </p:nvSpPr>
          <p:spPr>
            <a:xfrm>
              <a:off x="53584" y="191949"/>
              <a:ext cx="1124319" cy="246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0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73" name="醫學美容保健">
              <a:extLst>
                <a:ext uri="{FF2B5EF4-FFF2-40B4-BE49-F238E27FC236}">
                  <a16:creationId xmlns:a16="http://schemas.microsoft.com/office/drawing/2014/main" id="{55070B31-1E47-43DC-8173-1ABB31BC8A10}"/>
                </a:ext>
              </a:extLst>
            </p:cNvPr>
            <p:cNvSpPr/>
            <p:nvPr/>
          </p:nvSpPr>
          <p:spPr>
            <a:xfrm>
              <a:off x="68035" y="2006442"/>
              <a:ext cx="1095418" cy="246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0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476" name="群組 9">
            <a:extLst>
              <a:ext uri="{FF2B5EF4-FFF2-40B4-BE49-F238E27FC236}">
                <a16:creationId xmlns:a16="http://schemas.microsoft.com/office/drawing/2014/main" id="{9D7853EC-8427-4510-9B7F-9EF85DB80B94}"/>
              </a:ext>
            </a:extLst>
          </p:cNvPr>
          <p:cNvGrpSpPr/>
          <p:nvPr/>
        </p:nvGrpSpPr>
        <p:grpSpPr>
          <a:xfrm>
            <a:off x="7766917" y="3742262"/>
            <a:ext cx="1037624" cy="1968795"/>
            <a:chOff x="53585" y="-7538"/>
            <a:chExt cx="1037622" cy="1968794"/>
          </a:xfrm>
        </p:grpSpPr>
        <p:sp>
          <p:nvSpPr>
            <p:cNvPr id="477" name="分子生物學">
              <a:extLst>
                <a:ext uri="{FF2B5EF4-FFF2-40B4-BE49-F238E27FC236}">
                  <a16:creationId xmlns:a16="http://schemas.microsoft.com/office/drawing/2014/main" id="{124BC305-D7E8-4790-AFC9-F36F072BB1D0}"/>
                </a:ext>
              </a:extLst>
            </p:cNvPr>
            <p:cNvSpPr/>
            <p:nvPr/>
          </p:nvSpPr>
          <p:spPr>
            <a:xfrm>
              <a:off x="53585" y="-7538"/>
              <a:ext cx="1037621" cy="246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0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78" name="化妝品法規暨品質管制">
              <a:extLst>
                <a:ext uri="{FF2B5EF4-FFF2-40B4-BE49-F238E27FC236}">
                  <a16:creationId xmlns:a16="http://schemas.microsoft.com/office/drawing/2014/main" id="{779A4480-35B5-432C-AF81-7C9D8733296F}"/>
                </a:ext>
              </a:extLst>
            </p:cNvPr>
            <p:cNvSpPr/>
            <p:nvPr/>
          </p:nvSpPr>
          <p:spPr>
            <a:xfrm>
              <a:off x="53585" y="509904"/>
              <a:ext cx="1037621" cy="200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7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79" name="營養生化">
              <a:extLst>
                <a:ext uri="{FF2B5EF4-FFF2-40B4-BE49-F238E27FC236}">
                  <a16:creationId xmlns:a16="http://schemas.microsoft.com/office/drawing/2014/main" id="{2D39A2DF-DBE7-41C2-BE26-838890A5D533}"/>
                </a:ext>
              </a:extLst>
            </p:cNvPr>
            <p:cNvSpPr/>
            <p:nvPr/>
          </p:nvSpPr>
          <p:spPr>
            <a:xfrm>
              <a:off x="63371" y="1475539"/>
              <a:ext cx="1027836" cy="246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0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80" name="醫學美容產業實務">
              <a:extLst>
                <a:ext uri="{FF2B5EF4-FFF2-40B4-BE49-F238E27FC236}">
                  <a16:creationId xmlns:a16="http://schemas.microsoft.com/office/drawing/2014/main" id="{7629B6F1-B220-4AA2-97BC-0D7568308077}"/>
                </a:ext>
              </a:extLst>
            </p:cNvPr>
            <p:cNvSpPr/>
            <p:nvPr/>
          </p:nvSpPr>
          <p:spPr>
            <a:xfrm>
              <a:off x="53585" y="741696"/>
              <a:ext cx="1037621" cy="230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9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81" name="化妝品分析檢驗學實驗">
              <a:extLst>
                <a:ext uri="{FF2B5EF4-FFF2-40B4-BE49-F238E27FC236}">
                  <a16:creationId xmlns:a16="http://schemas.microsoft.com/office/drawing/2014/main" id="{A9A2CC13-2ACC-48E7-B6F4-9EE9A41A8075}"/>
                </a:ext>
              </a:extLst>
            </p:cNvPr>
            <p:cNvSpPr/>
            <p:nvPr/>
          </p:nvSpPr>
          <p:spPr>
            <a:xfrm>
              <a:off x="53585" y="1251442"/>
              <a:ext cx="1037621" cy="200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>
                <a:defRPr sz="7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82" name="食品工廠管理">
              <a:extLst>
                <a:ext uri="{FF2B5EF4-FFF2-40B4-BE49-F238E27FC236}">
                  <a16:creationId xmlns:a16="http://schemas.microsoft.com/office/drawing/2014/main" id="{E1429676-64AB-4184-9005-F4560AAA7692}"/>
                </a:ext>
              </a:extLst>
            </p:cNvPr>
            <p:cNvSpPr/>
            <p:nvPr/>
          </p:nvSpPr>
          <p:spPr>
            <a:xfrm>
              <a:off x="53585" y="239641"/>
              <a:ext cx="1037621" cy="246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0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83" name="長照與老人營養學">
              <a:extLst>
                <a:ext uri="{FF2B5EF4-FFF2-40B4-BE49-F238E27FC236}">
                  <a16:creationId xmlns:a16="http://schemas.microsoft.com/office/drawing/2014/main" id="{8ACD6A96-A798-497C-91B8-A1F90BBFA7ED}"/>
                </a:ext>
              </a:extLst>
            </p:cNvPr>
            <p:cNvSpPr/>
            <p:nvPr/>
          </p:nvSpPr>
          <p:spPr>
            <a:xfrm>
              <a:off x="63371" y="1730426"/>
              <a:ext cx="1027833" cy="230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9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84" name="化妝品分析檢驗學">
              <a:extLst>
                <a:ext uri="{FF2B5EF4-FFF2-40B4-BE49-F238E27FC236}">
                  <a16:creationId xmlns:a16="http://schemas.microsoft.com/office/drawing/2014/main" id="{41093931-3854-4082-89AE-AE0B988190B0}"/>
                </a:ext>
              </a:extLst>
            </p:cNvPr>
            <p:cNvSpPr/>
            <p:nvPr/>
          </p:nvSpPr>
          <p:spPr>
            <a:xfrm>
              <a:off x="53585" y="988875"/>
              <a:ext cx="1037621" cy="230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>
                <a:defRPr sz="9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488" name="群組 19">
            <a:extLst>
              <a:ext uri="{FF2B5EF4-FFF2-40B4-BE49-F238E27FC236}">
                <a16:creationId xmlns:a16="http://schemas.microsoft.com/office/drawing/2014/main" id="{E2032AFB-3297-4A90-B877-F012EC3AC7DA}"/>
              </a:ext>
            </a:extLst>
          </p:cNvPr>
          <p:cNvGrpSpPr/>
          <p:nvPr/>
        </p:nvGrpSpPr>
        <p:grpSpPr>
          <a:xfrm>
            <a:off x="4800787" y="4659703"/>
            <a:ext cx="1097087" cy="1808125"/>
            <a:chOff x="57415" y="-11012"/>
            <a:chExt cx="1097085" cy="1808123"/>
          </a:xfrm>
        </p:grpSpPr>
        <p:sp>
          <p:nvSpPr>
            <p:cNvPr id="497" name="普通化學">
              <a:extLst>
                <a:ext uri="{FF2B5EF4-FFF2-40B4-BE49-F238E27FC236}">
                  <a16:creationId xmlns:a16="http://schemas.microsoft.com/office/drawing/2014/main" id="{302A2F7C-80FD-49B3-9513-13154308039F}"/>
                </a:ext>
              </a:extLst>
            </p:cNvPr>
            <p:cNvSpPr/>
            <p:nvPr/>
          </p:nvSpPr>
          <p:spPr>
            <a:xfrm>
              <a:off x="57415" y="-11012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95" name="普通化學實驗">
              <a:extLst>
                <a:ext uri="{FF2B5EF4-FFF2-40B4-BE49-F238E27FC236}">
                  <a16:creationId xmlns:a16="http://schemas.microsoft.com/office/drawing/2014/main" id="{3393A7A0-5EBC-468A-B5DC-6BBE0439AF6A}"/>
                </a:ext>
              </a:extLst>
            </p:cNvPr>
            <p:cNvSpPr/>
            <p:nvPr/>
          </p:nvSpPr>
          <p:spPr>
            <a:xfrm>
              <a:off x="57415" y="374255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91" name="普通生物學實驗">
              <a:extLst>
                <a:ext uri="{FF2B5EF4-FFF2-40B4-BE49-F238E27FC236}">
                  <a16:creationId xmlns:a16="http://schemas.microsoft.com/office/drawing/2014/main" id="{EAD69791-015E-4388-9193-5F42B61C0853}"/>
                </a:ext>
              </a:extLst>
            </p:cNvPr>
            <p:cNvSpPr/>
            <p:nvPr/>
          </p:nvSpPr>
          <p:spPr>
            <a:xfrm>
              <a:off x="57415" y="1147670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92" name="普通生物學">
              <a:extLst>
                <a:ext uri="{FF2B5EF4-FFF2-40B4-BE49-F238E27FC236}">
                  <a16:creationId xmlns:a16="http://schemas.microsoft.com/office/drawing/2014/main" id="{479504D9-4AD7-4427-88AC-988E9171F192}"/>
                </a:ext>
              </a:extLst>
            </p:cNvPr>
            <p:cNvSpPr/>
            <p:nvPr/>
          </p:nvSpPr>
          <p:spPr>
            <a:xfrm>
              <a:off x="57415" y="760963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93" name="食物學原理">
              <a:extLst>
                <a:ext uri="{FF2B5EF4-FFF2-40B4-BE49-F238E27FC236}">
                  <a16:creationId xmlns:a16="http://schemas.microsoft.com/office/drawing/2014/main" id="{4159D1B6-7C9A-4D7B-A429-E01B53617BCF}"/>
                </a:ext>
              </a:extLst>
            </p:cNvPr>
            <p:cNvSpPr/>
            <p:nvPr/>
          </p:nvSpPr>
          <p:spPr>
            <a:xfrm>
              <a:off x="57415" y="1535503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</p:grpSp>
      <p:sp>
        <p:nvSpPr>
          <p:cNvPr id="191" name="矩形 190">
            <a:extLst>
              <a:ext uri="{FF2B5EF4-FFF2-40B4-BE49-F238E27FC236}">
                <a16:creationId xmlns:a16="http://schemas.microsoft.com/office/drawing/2014/main" id="{7B10AAC5-2DA6-460E-AAA5-C2FCB685F460}"/>
              </a:ext>
            </a:extLst>
          </p:cNvPr>
          <p:cNvSpPr/>
          <p:nvPr/>
        </p:nvSpPr>
        <p:spPr>
          <a:xfrm>
            <a:off x="6129678" y="1688236"/>
            <a:ext cx="136494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defRPr sz="1100">
                <a:latin typeface="標楷體"/>
                <a:ea typeface="標楷體"/>
                <a:cs typeface="標楷體"/>
                <a:sym typeface="標楷體"/>
              </a:defRPr>
            </a:pPr>
            <a:r>
              <a:rPr lang="zh-TW" altLang="en-US" sz="1000" b="1" kern="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社會工作研究法</a:t>
            </a:r>
          </a:p>
        </p:txBody>
      </p:sp>
      <p:sp>
        <p:nvSpPr>
          <p:cNvPr id="193" name="矩形 192">
            <a:extLst>
              <a:ext uri="{FF2B5EF4-FFF2-40B4-BE49-F238E27FC236}">
                <a16:creationId xmlns:a16="http://schemas.microsoft.com/office/drawing/2014/main" id="{9069EE02-25ED-4C9F-927C-F381C12B78B6}"/>
              </a:ext>
            </a:extLst>
          </p:cNvPr>
          <p:cNvSpPr/>
          <p:nvPr/>
        </p:nvSpPr>
        <p:spPr>
          <a:xfrm>
            <a:off x="4729756" y="4230375"/>
            <a:ext cx="124321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defRPr sz="1100">
                <a:latin typeface="標楷體"/>
                <a:ea typeface="標楷體"/>
                <a:cs typeface="標楷體"/>
                <a:sym typeface="標楷體"/>
              </a:defRPr>
            </a:pPr>
            <a:endParaRPr lang="zh-TW" altLang="en-US" sz="1000" b="1" kern="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94" name="矩形 193">
            <a:extLst>
              <a:ext uri="{FF2B5EF4-FFF2-40B4-BE49-F238E27FC236}">
                <a16:creationId xmlns:a16="http://schemas.microsoft.com/office/drawing/2014/main" id="{1C57C29D-33A5-42F9-AD6C-E8F35CF9C5C3}"/>
              </a:ext>
            </a:extLst>
          </p:cNvPr>
          <p:cNvSpPr/>
          <p:nvPr/>
        </p:nvSpPr>
        <p:spPr>
          <a:xfrm>
            <a:off x="4727723" y="3856217"/>
            <a:ext cx="124321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defRPr sz="1100">
                <a:latin typeface="標楷體"/>
                <a:ea typeface="標楷體"/>
                <a:cs typeface="標楷體"/>
                <a:sym typeface="標楷體"/>
              </a:defRPr>
            </a:pPr>
            <a:endParaRPr lang="zh-TW" altLang="en-US" sz="1000" b="1" kern="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95" name="矩形 194">
            <a:extLst>
              <a:ext uri="{FF2B5EF4-FFF2-40B4-BE49-F238E27FC236}">
                <a16:creationId xmlns:a16="http://schemas.microsoft.com/office/drawing/2014/main" id="{6D5CF4EF-7F4B-4813-9037-34645B804981}"/>
              </a:ext>
            </a:extLst>
          </p:cNvPr>
          <p:cNvSpPr/>
          <p:nvPr/>
        </p:nvSpPr>
        <p:spPr>
          <a:xfrm>
            <a:off x="4607578" y="1656023"/>
            <a:ext cx="124321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defRPr sz="1100">
                <a:latin typeface="標楷體"/>
                <a:ea typeface="標楷體"/>
                <a:cs typeface="標楷體"/>
                <a:sym typeface="標楷體"/>
              </a:defRPr>
            </a:pPr>
            <a:endParaRPr lang="zh-TW" altLang="en-US" sz="1000" b="1" kern="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99" name="圓角矩形">
            <a:extLst>
              <a:ext uri="{FF2B5EF4-FFF2-40B4-BE49-F238E27FC236}">
                <a16:creationId xmlns:a16="http://schemas.microsoft.com/office/drawing/2014/main" id="{664EFAF0-818E-4319-B098-CDAFDB2727F7}"/>
              </a:ext>
            </a:extLst>
          </p:cNvPr>
          <p:cNvSpPr/>
          <p:nvPr/>
        </p:nvSpPr>
        <p:spPr>
          <a:xfrm>
            <a:off x="3217493" y="4388971"/>
            <a:ext cx="1151305" cy="285477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1">
                  <a:hueOff val="357503"/>
                  <a:satOff val="54545"/>
                  <a:lumOff val="29273"/>
                </a:schemeClr>
              </a:gs>
              <a:gs pos="35000">
                <a:srgbClr val="BDD4FF"/>
              </a:gs>
              <a:gs pos="100000">
                <a:schemeClr val="accent1">
                  <a:hueOff val="418253"/>
                  <a:satOff val="54545"/>
                  <a:lumOff val="42493"/>
                </a:schemeClr>
              </a:gs>
            </a:gsLst>
            <a:lin ang="16200000" scaled="0"/>
          </a:gradFill>
          <a:ln w="9525" cap="flat">
            <a:solidFill>
              <a:srgbClr val="4A7EBB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 hangingPunct="0">
              <a:defRPr sz="1100">
                <a:latin typeface="標楷體"/>
                <a:ea typeface="標楷體"/>
                <a:cs typeface="標楷體"/>
                <a:sym typeface="標楷體"/>
              </a:defRPr>
            </a:pPr>
            <a:endParaRPr sz="1100" kern="0">
              <a:solidFill>
                <a:srgbClr val="000000"/>
              </a:solidFill>
              <a:latin typeface="標楷體"/>
              <a:ea typeface="標楷體"/>
              <a:cs typeface="標楷體"/>
              <a:sym typeface="標楷體"/>
            </a:endParaRPr>
          </a:p>
        </p:txBody>
      </p:sp>
      <p:sp>
        <p:nvSpPr>
          <p:cNvPr id="200" name="矩形 199">
            <a:extLst>
              <a:ext uri="{FF2B5EF4-FFF2-40B4-BE49-F238E27FC236}">
                <a16:creationId xmlns:a16="http://schemas.microsoft.com/office/drawing/2014/main" id="{772ADF0A-17A0-4200-AEE2-E58A9AC42EEE}"/>
              </a:ext>
            </a:extLst>
          </p:cNvPr>
          <p:cNvSpPr/>
          <p:nvPr/>
        </p:nvSpPr>
        <p:spPr>
          <a:xfrm>
            <a:off x="3145398" y="4413831"/>
            <a:ext cx="128683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defRPr sz="1100">
                <a:latin typeface="標楷體"/>
                <a:ea typeface="標楷體"/>
                <a:cs typeface="標楷體"/>
                <a:sym typeface="標楷體"/>
              </a:defRPr>
            </a:pPr>
            <a:r>
              <a:rPr lang="zh-TW" altLang="en-US" sz="1000" b="1" kern="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標楷體"/>
              </a:rPr>
              <a:t>人文社會與</a:t>
            </a:r>
            <a:r>
              <a:rPr lang="en-US" altLang="zh-TW" sz="1000" b="1" kern="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標楷體"/>
              </a:rPr>
              <a:t>AI</a:t>
            </a:r>
            <a:r>
              <a:rPr lang="zh-TW" altLang="en-US" sz="1000" b="1" kern="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標楷體"/>
              </a:rPr>
              <a:t>應用</a:t>
            </a:r>
          </a:p>
        </p:txBody>
      </p:sp>
      <p:sp>
        <p:nvSpPr>
          <p:cNvPr id="143" name="圓角矩形">
            <a:extLst>
              <a:ext uri="{FF2B5EF4-FFF2-40B4-BE49-F238E27FC236}">
                <a16:creationId xmlns:a16="http://schemas.microsoft.com/office/drawing/2014/main" id="{40BC464F-A34B-4557-A331-D4DC21200CFD}"/>
              </a:ext>
            </a:extLst>
          </p:cNvPr>
          <p:cNvSpPr/>
          <p:nvPr/>
        </p:nvSpPr>
        <p:spPr>
          <a:xfrm>
            <a:off x="6183000" y="3780175"/>
            <a:ext cx="1290654" cy="431528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2">
                  <a:hueOff val="-39879"/>
                  <a:satOff val="52282"/>
                  <a:lumOff val="29251"/>
                </a:schemeClr>
              </a:gs>
              <a:gs pos="35000">
                <a:srgbClr val="FFBFBE"/>
              </a:gs>
              <a:gs pos="100000">
                <a:schemeClr val="accent2">
                  <a:hueOff val="-44018"/>
                  <a:satOff val="52282"/>
                  <a:lumOff val="42346"/>
                </a:schemeClr>
              </a:gs>
            </a:gsLst>
            <a:lin ang="16200000" scaled="0"/>
          </a:gradFill>
          <a:ln w="9525" cap="flat">
            <a:solidFill>
              <a:srgbClr val="BE4B48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 hangingPunct="0">
              <a:defRPr sz="1100">
                <a:latin typeface="標楷體"/>
                <a:ea typeface="標楷體"/>
                <a:cs typeface="標楷體"/>
                <a:sym typeface="標楷體"/>
              </a:defRPr>
            </a:pPr>
            <a:r>
              <a:rPr lang="zh-TW" altLang="en-US" sz="1000" b="1" kern="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Calibri"/>
              </a:rPr>
              <a:t>早期療育社會工作</a:t>
            </a:r>
            <a:endParaRPr sz="1000" b="1" kern="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Calibri"/>
            </a:endParaRPr>
          </a:p>
        </p:txBody>
      </p:sp>
      <p:sp>
        <p:nvSpPr>
          <p:cNvPr id="148" name="圓角矩形">
            <a:extLst>
              <a:ext uri="{FF2B5EF4-FFF2-40B4-BE49-F238E27FC236}">
                <a16:creationId xmlns:a16="http://schemas.microsoft.com/office/drawing/2014/main" id="{F1B26C3D-7A57-4250-88CC-88CBFD147BD3}"/>
              </a:ext>
            </a:extLst>
          </p:cNvPr>
          <p:cNvSpPr/>
          <p:nvPr/>
        </p:nvSpPr>
        <p:spPr>
          <a:xfrm>
            <a:off x="6196285" y="2041786"/>
            <a:ext cx="1222028" cy="237593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2">
                  <a:hueOff val="-39879"/>
                  <a:satOff val="52282"/>
                  <a:lumOff val="29251"/>
                </a:schemeClr>
              </a:gs>
              <a:gs pos="35000">
                <a:srgbClr val="FFBFBE"/>
              </a:gs>
              <a:gs pos="100000">
                <a:schemeClr val="accent2">
                  <a:hueOff val="-44018"/>
                  <a:satOff val="52282"/>
                  <a:lumOff val="42346"/>
                </a:schemeClr>
              </a:gs>
            </a:gsLst>
            <a:lin ang="16200000" scaled="0"/>
          </a:gradFill>
          <a:ln w="9525" cap="flat">
            <a:solidFill>
              <a:srgbClr val="BE4B48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 hangingPunct="0">
              <a:defRPr sz="1100">
                <a:latin typeface="標楷體"/>
                <a:ea typeface="標楷體"/>
                <a:cs typeface="標楷體"/>
                <a:sym typeface="標楷體"/>
              </a:defRPr>
            </a:pPr>
            <a:r>
              <a:rPr lang="zh-TW" altLang="en-US" sz="1000" b="1" kern="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Calibri"/>
              </a:rPr>
              <a:t>方案設計與評估</a:t>
            </a:r>
            <a:endParaRPr sz="1000" b="1" kern="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Calibri"/>
            </a:endParaRPr>
          </a:p>
        </p:txBody>
      </p:sp>
      <p:sp>
        <p:nvSpPr>
          <p:cNvPr id="115" name="圓角矩形">
            <a:extLst>
              <a:ext uri="{FF2B5EF4-FFF2-40B4-BE49-F238E27FC236}">
                <a16:creationId xmlns:a16="http://schemas.microsoft.com/office/drawing/2014/main" id="{D4517FA1-DC04-4052-A7C6-0A0A9791DC37}"/>
              </a:ext>
            </a:extLst>
          </p:cNvPr>
          <p:cNvSpPr/>
          <p:nvPr/>
        </p:nvSpPr>
        <p:spPr>
          <a:xfrm>
            <a:off x="7669982" y="2108373"/>
            <a:ext cx="1308709" cy="281834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2">
                  <a:hueOff val="-39879"/>
                  <a:satOff val="52282"/>
                  <a:lumOff val="29251"/>
                </a:schemeClr>
              </a:gs>
              <a:gs pos="35000">
                <a:srgbClr val="FFBFBE"/>
              </a:gs>
              <a:gs pos="100000">
                <a:schemeClr val="accent2">
                  <a:hueOff val="-44018"/>
                  <a:satOff val="52282"/>
                  <a:lumOff val="42346"/>
                </a:schemeClr>
              </a:gs>
            </a:gsLst>
            <a:lin ang="16200000" scaled="0"/>
          </a:gradFill>
          <a:ln w="9525" cap="flat">
            <a:solidFill>
              <a:srgbClr val="BE4B48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 hangingPunct="0"/>
            <a:r>
              <a:rPr lang="zh-TW" altLang="en-US" sz="1000" b="1" kern="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Calibri"/>
              </a:rPr>
              <a:t>社會政策與社會立法</a:t>
            </a:r>
            <a:endParaRPr sz="1000" b="1" kern="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Calibri"/>
            </a:endParaRPr>
          </a:p>
        </p:txBody>
      </p:sp>
      <p:sp>
        <p:nvSpPr>
          <p:cNvPr id="116" name="圓角矩形">
            <a:extLst>
              <a:ext uri="{FF2B5EF4-FFF2-40B4-BE49-F238E27FC236}">
                <a16:creationId xmlns:a16="http://schemas.microsoft.com/office/drawing/2014/main" id="{2886BCB2-A060-4B17-A8A3-C5E2E2B601F4}"/>
              </a:ext>
            </a:extLst>
          </p:cNvPr>
          <p:cNvSpPr/>
          <p:nvPr/>
        </p:nvSpPr>
        <p:spPr>
          <a:xfrm>
            <a:off x="4631273" y="4823126"/>
            <a:ext cx="1308709" cy="281834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2">
                  <a:hueOff val="-39879"/>
                  <a:satOff val="52282"/>
                  <a:lumOff val="29251"/>
                </a:schemeClr>
              </a:gs>
              <a:gs pos="35000">
                <a:srgbClr val="FFBFBE"/>
              </a:gs>
              <a:gs pos="100000">
                <a:schemeClr val="accent2">
                  <a:hueOff val="-44018"/>
                  <a:satOff val="52282"/>
                  <a:lumOff val="42346"/>
                </a:schemeClr>
              </a:gs>
            </a:gsLst>
            <a:lin ang="16200000" scaled="0"/>
          </a:gradFill>
          <a:ln w="9525" cap="flat">
            <a:solidFill>
              <a:srgbClr val="BE4B48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 hangingPunct="0"/>
            <a:r>
              <a:rPr lang="zh-TW" altLang="en-US" sz="1000" kern="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Calibri"/>
              </a:rPr>
              <a:t>藝術輔療社會工作</a:t>
            </a:r>
            <a:endParaRPr sz="1000" kern="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Calibri"/>
            </a:endParaRPr>
          </a:p>
        </p:txBody>
      </p:sp>
      <p:sp>
        <p:nvSpPr>
          <p:cNvPr id="118" name="圓角矩形">
            <a:extLst>
              <a:ext uri="{FF2B5EF4-FFF2-40B4-BE49-F238E27FC236}">
                <a16:creationId xmlns:a16="http://schemas.microsoft.com/office/drawing/2014/main" id="{9D299FE8-741B-4B18-9D05-A5652971131C}"/>
              </a:ext>
            </a:extLst>
          </p:cNvPr>
          <p:cNvSpPr/>
          <p:nvPr/>
        </p:nvSpPr>
        <p:spPr>
          <a:xfrm>
            <a:off x="4592093" y="1674364"/>
            <a:ext cx="1222028" cy="237593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2">
                  <a:hueOff val="-39879"/>
                  <a:satOff val="52282"/>
                  <a:lumOff val="29251"/>
                </a:schemeClr>
              </a:gs>
              <a:gs pos="35000">
                <a:srgbClr val="FFBFBE"/>
              </a:gs>
              <a:gs pos="100000">
                <a:schemeClr val="accent2">
                  <a:hueOff val="-44018"/>
                  <a:satOff val="52282"/>
                  <a:lumOff val="42346"/>
                </a:schemeClr>
              </a:gs>
            </a:gsLst>
            <a:lin ang="16200000" scaled="0"/>
          </a:gradFill>
          <a:ln w="9525" cap="flat">
            <a:solidFill>
              <a:srgbClr val="BE4B48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 hangingPunct="0">
              <a:defRPr sz="1100">
                <a:latin typeface="標楷體"/>
                <a:ea typeface="標楷體"/>
                <a:cs typeface="標楷體"/>
                <a:sym typeface="標楷體"/>
              </a:defRPr>
            </a:pPr>
            <a:r>
              <a:rPr lang="zh-TW" altLang="en-US" sz="1000" b="1" kern="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Calibri"/>
              </a:rPr>
              <a:t>社會個案工作</a:t>
            </a:r>
            <a:endParaRPr sz="1000" b="1" kern="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Calibri"/>
            </a:endParaRPr>
          </a:p>
        </p:txBody>
      </p:sp>
      <p:sp>
        <p:nvSpPr>
          <p:cNvPr id="121" name="圓角矩形">
            <a:extLst>
              <a:ext uri="{FF2B5EF4-FFF2-40B4-BE49-F238E27FC236}">
                <a16:creationId xmlns:a16="http://schemas.microsoft.com/office/drawing/2014/main" id="{DDB041ED-6229-4B45-9811-098F785A69DC}"/>
              </a:ext>
            </a:extLst>
          </p:cNvPr>
          <p:cNvSpPr/>
          <p:nvPr/>
        </p:nvSpPr>
        <p:spPr>
          <a:xfrm>
            <a:off x="3219513" y="3171438"/>
            <a:ext cx="1161415" cy="220275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2">
                  <a:hueOff val="-39879"/>
                  <a:satOff val="52282"/>
                  <a:lumOff val="29251"/>
                </a:schemeClr>
              </a:gs>
              <a:gs pos="35000">
                <a:srgbClr val="FFBFBE"/>
              </a:gs>
              <a:gs pos="100000">
                <a:schemeClr val="accent2">
                  <a:hueOff val="-44018"/>
                  <a:satOff val="52282"/>
                  <a:lumOff val="42346"/>
                </a:schemeClr>
              </a:gs>
            </a:gsLst>
            <a:lin ang="16200000" scaled="0"/>
          </a:gradFill>
          <a:ln w="9525" cap="flat">
            <a:solidFill>
              <a:srgbClr val="BE4B48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 hangingPunct="0">
              <a:defRPr sz="1100">
                <a:latin typeface="標楷體"/>
                <a:ea typeface="標楷體"/>
                <a:cs typeface="標楷體"/>
                <a:sym typeface="標楷體"/>
              </a:defRPr>
            </a:pPr>
            <a:r>
              <a:rPr lang="zh-TW" altLang="en-US" sz="1000" b="1" kern="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Calibri"/>
              </a:rPr>
              <a:t>社會學</a:t>
            </a:r>
            <a:endParaRPr sz="1000" b="1" kern="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Calibri"/>
            </a:endParaRPr>
          </a:p>
        </p:txBody>
      </p:sp>
      <p:sp>
        <p:nvSpPr>
          <p:cNvPr id="123" name="圓角矩形">
            <a:extLst>
              <a:ext uri="{FF2B5EF4-FFF2-40B4-BE49-F238E27FC236}">
                <a16:creationId xmlns:a16="http://schemas.microsoft.com/office/drawing/2014/main" id="{9E0C52ED-9290-4E42-8521-5BB74E1D7767}"/>
              </a:ext>
            </a:extLst>
          </p:cNvPr>
          <p:cNvSpPr/>
          <p:nvPr/>
        </p:nvSpPr>
        <p:spPr>
          <a:xfrm>
            <a:off x="6207820" y="2807169"/>
            <a:ext cx="1222028" cy="237593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2">
                  <a:hueOff val="-39879"/>
                  <a:satOff val="52282"/>
                  <a:lumOff val="29251"/>
                </a:schemeClr>
              </a:gs>
              <a:gs pos="35000">
                <a:srgbClr val="FFBFBE"/>
              </a:gs>
              <a:gs pos="100000">
                <a:schemeClr val="accent2">
                  <a:hueOff val="-44018"/>
                  <a:satOff val="52282"/>
                  <a:lumOff val="42346"/>
                </a:schemeClr>
              </a:gs>
            </a:gsLst>
            <a:lin ang="16200000" scaled="0"/>
          </a:gradFill>
          <a:ln w="9525" cap="flat">
            <a:solidFill>
              <a:srgbClr val="BE4B48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 hangingPunct="0">
              <a:defRPr sz="1100">
                <a:latin typeface="標楷體"/>
                <a:ea typeface="標楷體"/>
                <a:cs typeface="標楷體"/>
                <a:sym typeface="標楷體"/>
              </a:defRPr>
            </a:pPr>
            <a:r>
              <a:rPr lang="zh-TW" altLang="en-US" sz="1000" b="1" kern="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標楷體"/>
              </a:rPr>
              <a:t>助人與會談技巧</a:t>
            </a:r>
            <a:endParaRPr sz="1000" b="1" kern="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Calibri"/>
            </a:endParaRPr>
          </a:p>
        </p:txBody>
      </p:sp>
      <p:sp>
        <p:nvSpPr>
          <p:cNvPr id="124" name="圓角矩形">
            <a:extLst>
              <a:ext uri="{FF2B5EF4-FFF2-40B4-BE49-F238E27FC236}">
                <a16:creationId xmlns:a16="http://schemas.microsoft.com/office/drawing/2014/main" id="{A4A83C5F-627F-47FF-9B7C-EE5C7DEB0604}"/>
              </a:ext>
            </a:extLst>
          </p:cNvPr>
          <p:cNvSpPr/>
          <p:nvPr/>
        </p:nvSpPr>
        <p:spPr>
          <a:xfrm>
            <a:off x="6228727" y="3173701"/>
            <a:ext cx="1221382" cy="232370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2">
                  <a:hueOff val="-39879"/>
                  <a:satOff val="52282"/>
                  <a:lumOff val="29251"/>
                </a:schemeClr>
              </a:gs>
              <a:gs pos="35000">
                <a:srgbClr val="FFBFBE"/>
              </a:gs>
              <a:gs pos="100000">
                <a:schemeClr val="accent2">
                  <a:hueOff val="-44018"/>
                  <a:satOff val="52282"/>
                  <a:lumOff val="42346"/>
                </a:schemeClr>
              </a:gs>
            </a:gsLst>
            <a:lin ang="16200000" scaled="0"/>
          </a:gradFill>
          <a:ln w="9525" cap="flat">
            <a:solidFill>
              <a:srgbClr val="BE4B48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 hangingPunct="0">
              <a:defRPr sz="1100">
                <a:latin typeface="標楷體"/>
                <a:ea typeface="標楷體"/>
                <a:cs typeface="標楷體"/>
                <a:sym typeface="標楷體"/>
              </a:defRPr>
            </a:pPr>
            <a:r>
              <a:rPr lang="zh-TW" altLang="en-US" sz="1000" b="1" kern="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Calibri"/>
              </a:rPr>
              <a:t>身心障礙社會工作</a:t>
            </a:r>
            <a:endParaRPr sz="1000" b="1" kern="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Calibri"/>
            </a:endParaRPr>
          </a:p>
        </p:txBody>
      </p:sp>
      <p:sp>
        <p:nvSpPr>
          <p:cNvPr id="125" name="圓角矩形">
            <a:extLst>
              <a:ext uri="{FF2B5EF4-FFF2-40B4-BE49-F238E27FC236}">
                <a16:creationId xmlns:a16="http://schemas.microsoft.com/office/drawing/2014/main" id="{DDCEEDFD-2400-4567-BA65-D24BBFD4543F}"/>
              </a:ext>
            </a:extLst>
          </p:cNvPr>
          <p:cNvSpPr/>
          <p:nvPr/>
        </p:nvSpPr>
        <p:spPr>
          <a:xfrm>
            <a:off x="6192836" y="4391012"/>
            <a:ext cx="1275909" cy="263570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2">
                  <a:hueOff val="-39879"/>
                  <a:satOff val="52282"/>
                  <a:lumOff val="29251"/>
                </a:schemeClr>
              </a:gs>
              <a:gs pos="35000">
                <a:srgbClr val="FFBFBE"/>
              </a:gs>
              <a:gs pos="100000">
                <a:schemeClr val="accent2">
                  <a:hueOff val="-44018"/>
                  <a:satOff val="52282"/>
                  <a:lumOff val="42346"/>
                </a:schemeClr>
              </a:gs>
            </a:gsLst>
            <a:lin ang="16200000" scaled="0"/>
          </a:gradFill>
          <a:ln w="9525" cap="flat">
            <a:solidFill>
              <a:srgbClr val="BE4B48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 hangingPunct="0">
              <a:defRPr sz="1100">
                <a:latin typeface="標楷體"/>
                <a:ea typeface="標楷體"/>
                <a:cs typeface="標楷體"/>
                <a:sym typeface="標楷體"/>
              </a:defRPr>
            </a:pPr>
            <a:r>
              <a:rPr lang="zh-TW" altLang="en-US" sz="1000" b="1" kern="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標楷體"/>
              </a:rPr>
              <a:t>安寧照顧與悲傷輔導</a:t>
            </a:r>
            <a:endParaRPr sz="1000" b="1" kern="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Calibri"/>
            </a:endParaRPr>
          </a:p>
        </p:txBody>
      </p:sp>
      <p:sp>
        <p:nvSpPr>
          <p:cNvPr id="126" name="圓角矩形">
            <a:extLst>
              <a:ext uri="{FF2B5EF4-FFF2-40B4-BE49-F238E27FC236}">
                <a16:creationId xmlns:a16="http://schemas.microsoft.com/office/drawing/2014/main" id="{42297DBC-5704-453B-9A03-6B8CEB203225}"/>
              </a:ext>
            </a:extLst>
          </p:cNvPr>
          <p:cNvSpPr/>
          <p:nvPr/>
        </p:nvSpPr>
        <p:spPr>
          <a:xfrm>
            <a:off x="3211155" y="2790639"/>
            <a:ext cx="1170074" cy="254911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2">
                  <a:hueOff val="-39879"/>
                  <a:satOff val="52282"/>
                  <a:lumOff val="29251"/>
                </a:schemeClr>
              </a:gs>
              <a:gs pos="35000">
                <a:srgbClr val="FFBFBE"/>
              </a:gs>
              <a:gs pos="100000">
                <a:schemeClr val="accent2">
                  <a:hueOff val="-44018"/>
                  <a:satOff val="52282"/>
                  <a:lumOff val="42346"/>
                </a:schemeClr>
              </a:gs>
            </a:gsLst>
            <a:lin ang="16200000" scaled="0"/>
          </a:gradFill>
          <a:ln w="9525" cap="flat">
            <a:solidFill>
              <a:srgbClr val="BE4B48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 hangingPunct="0">
              <a:defRPr sz="1100">
                <a:latin typeface="標楷體"/>
                <a:ea typeface="標楷體"/>
                <a:cs typeface="標楷體"/>
                <a:sym typeface="標楷體"/>
              </a:defRPr>
            </a:pPr>
            <a:r>
              <a:rPr lang="zh-TW" altLang="en-US" sz="1000" b="1" kern="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標楷體"/>
              </a:rPr>
              <a:t>社會工作概論</a:t>
            </a:r>
          </a:p>
        </p:txBody>
      </p:sp>
      <p:sp>
        <p:nvSpPr>
          <p:cNvPr id="127" name="圓角矩形">
            <a:extLst>
              <a:ext uri="{FF2B5EF4-FFF2-40B4-BE49-F238E27FC236}">
                <a16:creationId xmlns:a16="http://schemas.microsoft.com/office/drawing/2014/main" id="{C540560B-68D9-46EE-99F1-36B79B4209B5}"/>
              </a:ext>
            </a:extLst>
          </p:cNvPr>
          <p:cNvSpPr/>
          <p:nvPr/>
        </p:nvSpPr>
        <p:spPr>
          <a:xfrm>
            <a:off x="3215448" y="2435080"/>
            <a:ext cx="1161415" cy="228934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2">
                  <a:hueOff val="-39879"/>
                  <a:satOff val="52282"/>
                  <a:lumOff val="29251"/>
                </a:schemeClr>
              </a:gs>
              <a:gs pos="35000">
                <a:srgbClr val="FFBFBE"/>
              </a:gs>
              <a:gs pos="100000">
                <a:schemeClr val="accent2">
                  <a:hueOff val="-44018"/>
                  <a:satOff val="52282"/>
                  <a:lumOff val="42346"/>
                </a:schemeClr>
              </a:gs>
            </a:gsLst>
            <a:lin ang="16200000" scaled="0"/>
          </a:gradFill>
          <a:ln w="9525" cap="flat">
            <a:solidFill>
              <a:srgbClr val="BE4B48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 hangingPunct="0">
              <a:defRPr sz="1100">
                <a:latin typeface="標楷體"/>
                <a:ea typeface="標楷體"/>
                <a:cs typeface="標楷體"/>
                <a:sym typeface="標楷體"/>
              </a:defRPr>
            </a:pPr>
            <a:r>
              <a:rPr lang="zh-TW" altLang="en-US" sz="1000" b="1" kern="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標楷體"/>
              </a:rPr>
              <a:t>普通心理學</a:t>
            </a:r>
          </a:p>
        </p:txBody>
      </p:sp>
      <p:sp>
        <p:nvSpPr>
          <p:cNvPr id="128" name="圓角矩形">
            <a:extLst>
              <a:ext uri="{FF2B5EF4-FFF2-40B4-BE49-F238E27FC236}">
                <a16:creationId xmlns:a16="http://schemas.microsoft.com/office/drawing/2014/main" id="{5586E300-4CEC-4237-90DE-DEFB55A58266}"/>
              </a:ext>
            </a:extLst>
          </p:cNvPr>
          <p:cNvSpPr/>
          <p:nvPr/>
        </p:nvSpPr>
        <p:spPr>
          <a:xfrm>
            <a:off x="6216476" y="2432710"/>
            <a:ext cx="1222028" cy="237593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2">
                  <a:hueOff val="-39879"/>
                  <a:satOff val="52282"/>
                  <a:lumOff val="29251"/>
                </a:schemeClr>
              </a:gs>
              <a:gs pos="35000">
                <a:srgbClr val="FFBFBE"/>
              </a:gs>
              <a:gs pos="100000">
                <a:schemeClr val="accent2">
                  <a:hueOff val="-44018"/>
                  <a:satOff val="52282"/>
                  <a:lumOff val="42346"/>
                </a:schemeClr>
              </a:gs>
            </a:gsLst>
            <a:lin ang="16200000" scaled="0"/>
          </a:gradFill>
          <a:ln w="9525" cap="flat">
            <a:solidFill>
              <a:srgbClr val="BE4B48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 hangingPunct="0">
              <a:defRPr sz="1100">
                <a:latin typeface="標楷體"/>
                <a:ea typeface="標楷體"/>
                <a:cs typeface="標楷體"/>
                <a:sym typeface="標楷體"/>
              </a:defRPr>
            </a:pPr>
            <a:r>
              <a:rPr lang="zh-TW" altLang="en-US" sz="1000" b="1" kern="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標楷體"/>
              </a:rPr>
              <a:t>學校社會工作</a:t>
            </a:r>
            <a:endParaRPr lang="zh-TW" altLang="en-US" sz="1000" b="1" kern="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Calibri"/>
            </a:endParaRPr>
          </a:p>
        </p:txBody>
      </p:sp>
      <p:sp>
        <p:nvSpPr>
          <p:cNvPr id="129" name="圓角矩形">
            <a:extLst>
              <a:ext uri="{FF2B5EF4-FFF2-40B4-BE49-F238E27FC236}">
                <a16:creationId xmlns:a16="http://schemas.microsoft.com/office/drawing/2014/main" id="{5304B57C-A389-4B13-A263-C2D9A5D9876B}"/>
              </a:ext>
            </a:extLst>
          </p:cNvPr>
          <p:cNvSpPr/>
          <p:nvPr/>
        </p:nvSpPr>
        <p:spPr>
          <a:xfrm>
            <a:off x="7696967" y="1674153"/>
            <a:ext cx="1308709" cy="281834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2">
                  <a:hueOff val="-39879"/>
                  <a:satOff val="52282"/>
                  <a:lumOff val="29251"/>
                </a:schemeClr>
              </a:gs>
              <a:gs pos="35000">
                <a:srgbClr val="FFBFBE"/>
              </a:gs>
              <a:gs pos="100000">
                <a:schemeClr val="accent2">
                  <a:hueOff val="-44018"/>
                  <a:satOff val="52282"/>
                  <a:lumOff val="42346"/>
                </a:schemeClr>
              </a:gs>
            </a:gsLst>
            <a:lin ang="16200000" scaled="0"/>
          </a:gradFill>
          <a:ln w="9525" cap="flat">
            <a:solidFill>
              <a:srgbClr val="BE4B48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 hangingPunct="0">
              <a:defRPr sz="1100">
                <a:latin typeface="標楷體"/>
                <a:ea typeface="標楷體"/>
                <a:cs typeface="標楷體"/>
                <a:sym typeface="標楷體"/>
              </a:defRPr>
            </a:pPr>
            <a:r>
              <a:rPr lang="zh-TW" altLang="en-US" sz="1000" b="1" kern="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標楷體"/>
              </a:rPr>
              <a:t>心理測驗 </a:t>
            </a:r>
            <a:endParaRPr lang="zh-TW" altLang="en-US" sz="1000" b="1" kern="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Calibri"/>
            </a:endParaRPr>
          </a:p>
        </p:txBody>
      </p:sp>
      <p:sp>
        <p:nvSpPr>
          <p:cNvPr id="130" name="圓角矩形">
            <a:extLst>
              <a:ext uri="{FF2B5EF4-FFF2-40B4-BE49-F238E27FC236}">
                <a16:creationId xmlns:a16="http://schemas.microsoft.com/office/drawing/2014/main" id="{BB27B0E3-EFB0-4AEC-A720-35B58A0280D9}"/>
              </a:ext>
            </a:extLst>
          </p:cNvPr>
          <p:cNvSpPr/>
          <p:nvPr/>
        </p:nvSpPr>
        <p:spPr>
          <a:xfrm>
            <a:off x="7709409" y="2509987"/>
            <a:ext cx="1308709" cy="281834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2">
                  <a:hueOff val="-39879"/>
                  <a:satOff val="52282"/>
                  <a:lumOff val="29251"/>
                </a:schemeClr>
              </a:gs>
              <a:gs pos="35000">
                <a:srgbClr val="FFBFBE"/>
              </a:gs>
              <a:gs pos="100000">
                <a:schemeClr val="accent2">
                  <a:hueOff val="-44018"/>
                  <a:satOff val="52282"/>
                  <a:lumOff val="42346"/>
                </a:schemeClr>
              </a:gs>
            </a:gsLst>
            <a:lin ang="16200000" scaled="0"/>
          </a:gradFill>
          <a:ln w="9525" cap="flat">
            <a:solidFill>
              <a:srgbClr val="BE4B48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 hangingPunct="0">
              <a:defRPr sz="1100">
                <a:latin typeface="標楷體"/>
                <a:ea typeface="標楷體"/>
                <a:cs typeface="標楷體"/>
                <a:sym typeface="標楷體"/>
              </a:defRPr>
            </a:pPr>
            <a:r>
              <a:rPr lang="zh-TW" altLang="en-US" sz="1000" b="1" kern="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標楷體"/>
              </a:rPr>
              <a:t>社會工作倫理</a:t>
            </a:r>
          </a:p>
        </p:txBody>
      </p:sp>
      <p:sp>
        <p:nvSpPr>
          <p:cNvPr id="131" name="圓角矩形">
            <a:extLst>
              <a:ext uri="{FF2B5EF4-FFF2-40B4-BE49-F238E27FC236}">
                <a16:creationId xmlns:a16="http://schemas.microsoft.com/office/drawing/2014/main" id="{00B3A8DC-430A-48EE-BDC8-8B05AD34DB68}"/>
              </a:ext>
            </a:extLst>
          </p:cNvPr>
          <p:cNvSpPr/>
          <p:nvPr/>
        </p:nvSpPr>
        <p:spPr>
          <a:xfrm>
            <a:off x="4628378" y="3778787"/>
            <a:ext cx="1308709" cy="446356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2">
                  <a:hueOff val="-39879"/>
                  <a:satOff val="52282"/>
                  <a:lumOff val="29251"/>
                </a:schemeClr>
              </a:gs>
              <a:gs pos="35000">
                <a:srgbClr val="FFBFBE"/>
              </a:gs>
              <a:gs pos="100000">
                <a:schemeClr val="accent2">
                  <a:hueOff val="-44018"/>
                  <a:satOff val="52282"/>
                  <a:lumOff val="42346"/>
                </a:schemeClr>
              </a:gs>
            </a:gsLst>
            <a:lin ang="16200000" scaled="0"/>
          </a:gradFill>
          <a:ln w="9525" cap="flat">
            <a:solidFill>
              <a:srgbClr val="BE4B48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 hangingPunct="0"/>
            <a:r>
              <a:rPr lang="zh-TW" altLang="en-US" sz="1000" b="1" kern="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Calibri"/>
              </a:rPr>
              <a:t>人類行為與社會環境</a:t>
            </a:r>
          </a:p>
        </p:txBody>
      </p:sp>
      <p:sp>
        <p:nvSpPr>
          <p:cNvPr id="132" name="圓角矩形">
            <a:extLst>
              <a:ext uri="{FF2B5EF4-FFF2-40B4-BE49-F238E27FC236}">
                <a16:creationId xmlns:a16="http://schemas.microsoft.com/office/drawing/2014/main" id="{AC7AEC34-5BB4-4DE3-B972-D147F61DE031}"/>
              </a:ext>
            </a:extLst>
          </p:cNvPr>
          <p:cNvSpPr/>
          <p:nvPr/>
        </p:nvSpPr>
        <p:spPr>
          <a:xfrm>
            <a:off x="4635561" y="4411262"/>
            <a:ext cx="1303000" cy="263570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2">
                  <a:hueOff val="-39879"/>
                  <a:satOff val="52282"/>
                  <a:lumOff val="29251"/>
                </a:schemeClr>
              </a:gs>
              <a:gs pos="35000">
                <a:srgbClr val="FFBFBE"/>
              </a:gs>
              <a:gs pos="100000">
                <a:schemeClr val="accent2">
                  <a:hueOff val="-44018"/>
                  <a:satOff val="52282"/>
                  <a:lumOff val="42346"/>
                </a:schemeClr>
              </a:gs>
            </a:gsLst>
            <a:lin ang="16200000" scaled="0"/>
          </a:gradFill>
          <a:ln w="9525" cap="flat">
            <a:solidFill>
              <a:srgbClr val="BE4B48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 hangingPunct="0"/>
            <a:r>
              <a:rPr lang="zh-TW" altLang="en-US" sz="1000" b="1" kern="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Calibri"/>
              </a:rPr>
              <a:t>社會統計</a:t>
            </a:r>
          </a:p>
        </p:txBody>
      </p:sp>
      <p:sp>
        <p:nvSpPr>
          <p:cNvPr id="109" name="圓角矩形">
            <a:extLst>
              <a:ext uri="{FF2B5EF4-FFF2-40B4-BE49-F238E27FC236}">
                <a16:creationId xmlns:a16="http://schemas.microsoft.com/office/drawing/2014/main" id="{2B6C89B0-4391-449D-9E80-783EC2E2BF7A}"/>
              </a:ext>
            </a:extLst>
          </p:cNvPr>
          <p:cNvSpPr/>
          <p:nvPr/>
        </p:nvSpPr>
        <p:spPr>
          <a:xfrm>
            <a:off x="4617462" y="2041555"/>
            <a:ext cx="1315392" cy="237593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2">
                  <a:hueOff val="-39879"/>
                  <a:satOff val="52282"/>
                  <a:lumOff val="29251"/>
                </a:schemeClr>
              </a:gs>
              <a:gs pos="35000">
                <a:srgbClr val="FFBFBE"/>
              </a:gs>
              <a:gs pos="100000">
                <a:schemeClr val="accent2">
                  <a:hueOff val="-44018"/>
                  <a:satOff val="52282"/>
                  <a:lumOff val="42346"/>
                </a:schemeClr>
              </a:gs>
            </a:gsLst>
            <a:lin ang="16200000" scaled="0"/>
          </a:gradFill>
          <a:ln w="9525" cap="flat">
            <a:solidFill>
              <a:srgbClr val="BE4B48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 hangingPunct="0">
              <a:defRPr sz="1100">
                <a:latin typeface="標楷體"/>
                <a:ea typeface="標楷體"/>
                <a:cs typeface="標楷體"/>
                <a:sym typeface="標楷體"/>
              </a:defRPr>
            </a:pPr>
            <a:r>
              <a:rPr lang="zh-TW" altLang="en-US" sz="1000" b="1" kern="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Calibri"/>
              </a:rPr>
              <a:t>社區組織與社區發展</a:t>
            </a:r>
            <a:endParaRPr sz="1000" b="1" kern="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Calibri"/>
            </a:endParaRPr>
          </a:p>
        </p:txBody>
      </p:sp>
      <p:sp>
        <p:nvSpPr>
          <p:cNvPr id="110" name="圓角矩形">
            <a:extLst/>
          </p:cNvPr>
          <p:cNvSpPr/>
          <p:nvPr/>
        </p:nvSpPr>
        <p:spPr>
          <a:xfrm>
            <a:off x="3217492" y="1618062"/>
            <a:ext cx="1159964" cy="285477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1">
                  <a:hueOff val="357503"/>
                  <a:satOff val="54545"/>
                  <a:lumOff val="29273"/>
                </a:schemeClr>
              </a:gs>
              <a:gs pos="35000">
                <a:srgbClr val="BDD4FF"/>
              </a:gs>
              <a:gs pos="100000">
                <a:schemeClr val="accent1">
                  <a:hueOff val="418253"/>
                  <a:satOff val="54545"/>
                  <a:lumOff val="42493"/>
                </a:schemeClr>
              </a:gs>
            </a:gsLst>
            <a:lin ang="16200000" scaled="0"/>
          </a:gradFill>
          <a:ln w="9525" cap="flat">
            <a:solidFill>
              <a:srgbClr val="4A7EBB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 hangingPunct="0">
              <a:defRPr sz="1100">
                <a:latin typeface="標楷體"/>
                <a:ea typeface="標楷體"/>
                <a:cs typeface="標楷體"/>
                <a:sym typeface="標楷體"/>
              </a:defRPr>
            </a:pPr>
            <a:r>
              <a:rPr lang="zh-TW" altLang="en-US" b="1" kern="0">
                <a:solidFill>
                  <a:srgbClr val="4F81BD"/>
                </a:solidFill>
                <a:latin typeface="標楷體"/>
                <a:cs typeface="Arial"/>
              </a:rPr>
              <a:t>資訊與科技</a:t>
            </a:r>
            <a:endParaRPr lang="zh-TW" altLang="en-US" b="1" kern="0" dirty="0">
              <a:solidFill>
                <a:srgbClr val="4F81BD"/>
              </a:solidFill>
              <a:latin typeface="標楷體"/>
              <a:cs typeface="Arial"/>
            </a:endParaRPr>
          </a:p>
        </p:txBody>
      </p:sp>
      <p:sp>
        <p:nvSpPr>
          <p:cNvPr id="117" name="圓角矩形">
            <a:extLst/>
          </p:cNvPr>
          <p:cNvSpPr/>
          <p:nvPr/>
        </p:nvSpPr>
        <p:spPr>
          <a:xfrm>
            <a:off x="3208832" y="2016380"/>
            <a:ext cx="1159964" cy="285477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1">
                  <a:hueOff val="357503"/>
                  <a:satOff val="54545"/>
                  <a:lumOff val="29273"/>
                </a:schemeClr>
              </a:gs>
              <a:gs pos="35000">
                <a:srgbClr val="BDD4FF"/>
              </a:gs>
              <a:gs pos="100000">
                <a:schemeClr val="accent1">
                  <a:hueOff val="418253"/>
                  <a:satOff val="54545"/>
                  <a:lumOff val="42493"/>
                </a:schemeClr>
              </a:gs>
            </a:gsLst>
            <a:lin ang="16200000" scaled="0"/>
          </a:gradFill>
          <a:ln w="9525" cap="flat">
            <a:solidFill>
              <a:srgbClr val="4A7EBB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 hangingPunct="0">
              <a:defRPr sz="1100">
                <a:latin typeface="標楷體"/>
                <a:ea typeface="標楷體"/>
                <a:cs typeface="標楷體"/>
                <a:sym typeface="標楷體"/>
              </a:defRPr>
            </a:pPr>
            <a:r>
              <a:rPr lang="zh-TW" altLang="en-US" b="1" kern="0">
                <a:solidFill>
                  <a:srgbClr val="4F81BD"/>
                </a:solidFill>
                <a:latin typeface="標楷體"/>
                <a:cs typeface="Arial"/>
              </a:rPr>
              <a:t>資訊科技概論</a:t>
            </a:r>
            <a:endParaRPr lang="zh-TW" altLang="en-US" b="1" kern="0" dirty="0">
              <a:solidFill>
                <a:srgbClr val="4F81BD"/>
              </a:solidFill>
              <a:latin typeface="標楷體"/>
              <a:cs typeface="Arial"/>
            </a:endParaRPr>
          </a:p>
        </p:txBody>
      </p:sp>
      <p:sp>
        <p:nvSpPr>
          <p:cNvPr id="119" name="圓角矩形">
            <a:extLst/>
          </p:cNvPr>
          <p:cNvSpPr/>
          <p:nvPr/>
        </p:nvSpPr>
        <p:spPr>
          <a:xfrm>
            <a:off x="3208833" y="3782835"/>
            <a:ext cx="1159964" cy="449999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1">
                  <a:hueOff val="357503"/>
                  <a:satOff val="54545"/>
                  <a:lumOff val="29273"/>
                </a:schemeClr>
              </a:gs>
              <a:gs pos="35000">
                <a:srgbClr val="BDD4FF"/>
              </a:gs>
              <a:gs pos="100000">
                <a:schemeClr val="accent1">
                  <a:hueOff val="418253"/>
                  <a:satOff val="54545"/>
                  <a:lumOff val="42493"/>
                </a:schemeClr>
              </a:gs>
            </a:gsLst>
            <a:lin ang="16200000" scaled="0"/>
          </a:gradFill>
          <a:ln w="9525" cap="flat">
            <a:solidFill>
              <a:srgbClr val="4A7EBB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 hangingPunct="0">
              <a:defRPr sz="1100">
                <a:latin typeface="標楷體"/>
                <a:ea typeface="標楷體"/>
                <a:cs typeface="標楷體"/>
                <a:sym typeface="標楷體"/>
              </a:defRPr>
            </a:pPr>
            <a:r>
              <a:rPr lang="zh-TW" altLang="en-US" b="1" kern="0">
                <a:solidFill>
                  <a:srgbClr val="4F81BD"/>
                </a:solidFill>
                <a:latin typeface="標楷體"/>
                <a:cs typeface="Arial"/>
              </a:rPr>
              <a:t>程式設計與智慧應用</a:t>
            </a:r>
            <a:endParaRPr lang="zh-TW" altLang="en-US" b="1" kern="0" dirty="0">
              <a:solidFill>
                <a:srgbClr val="4F81BD"/>
              </a:solidFill>
              <a:latin typeface="標楷體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28345742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直線接點 3"/>
          <p:cNvSpPr/>
          <p:nvPr/>
        </p:nvSpPr>
        <p:spPr>
          <a:xfrm>
            <a:off x="3145235" y="3566595"/>
            <a:ext cx="6073812" cy="773"/>
          </a:xfrm>
          <a:prstGeom prst="line">
            <a:avLst/>
          </a:prstGeom>
          <a:ln w="25400">
            <a:solidFill>
              <a:schemeClr val="accent4"/>
            </a:solidFill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hangingPunct="0"/>
            <a:endParaRPr kern="0">
              <a:solidFill>
                <a:srgbClr val="000000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95" name="直線接點 244"/>
          <p:cNvSpPr/>
          <p:nvPr/>
        </p:nvSpPr>
        <p:spPr>
          <a:xfrm flipV="1">
            <a:off x="3128911" y="1502124"/>
            <a:ext cx="6073812" cy="116"/>
          </a:xfrm>
          <a:prstGeom prst="line">
            <a:avLst/>
          </a:prstGeom>
          <a:ln w="25400">
            <a:solidFill>
              <a:schemeClr val="accent4"/>
            </a:solidFill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hangingPunct="0"/>
            <a:endParaRPr kern="0">
              <a:solidFill>
                <a:srgbClr val="000000"/>
              </a:solidFill>
              <a:latin typeface="Calibri"/>
              <a:cs typeface="Calibri"/>
              <a:sym typeface="Calibri"/>
            </a:endParaRPr>
          </a:p>
        </p:txBody>
      </p:sp>
      <p:grpSp>
        <p:nvGrpSpPr>
          <p:cNvPr id="101" name="圓角矩形 6"/>
          <p:cNvGrpSpPr/>
          <p:nvPr/>
        </p:nvGrpSpPr>
        <p:grpSpPr>
          <a:xfrm>
            <a:off x="2631246" y="3807955"/>
            <a:ext cx="369330" cy="1014617"/>
            <a:chOff x="-16324" y="0"/>
            <a:chExt cx="369329" cy="1014616"/>
          </a:xfrm>
        </p:grpSpPr>
        <p:sp>
          <p:nvSpPr>
            <p:cNvPr id="99" name="圓角矩形"/>
            <p:cNvSpPr/>
            <p:nvPr/>
          </p:nvSpPr>
          <p:spPr>
            <a:xfrm>
              <a:off x="0" y="0"/>
              <a:ext cx="336681" cy="1014616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5E437E"/>
                </a:gs>
                <a:gs pos="80000">
                  <a:srgbClr val="7B58A6"/>
                </a:gs>
                <a:gs pos="100000">
                  <a:srgbClr val="7B57A8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hangingPunct="0">
                <a:defRPr>
                  <a:solidFill>
                    <a:srgbClr val="FFFFFF"/>
                  </a:solidFill>
                </a:defRPr>
              </a:pPr>
              <a:endParaRPr kern="0">
                <a:solidFill>
                  <a:srgbClr val="FFFFFF"/>
                </a:solidFill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100" name="下學期"/>
            <p:cNvSpPr txBox="1"/>
            <p:nvPr/>
          </p:nvSpPr>
          <p:spPr>
            <a:xfrm>
              <a:off x="-16324" y="16434"/>
              <a:ext cx="369329" cy="98174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vert="eaVert"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r>
                <a:rPr kern="0"/>
                <a:t>下學期</a:t>
              </a:r>
            </a:p>
          </p:txBody>
        </p:sp>
      </p:grpSp>
      <p:grpSp>
        <p:nvGrpSpPr>
          <p:cNvPr id="104" name="圓角矩形 7"/>
          <p:cNvGrpSpPr/>
          <p:nvPr/>
        </p:nvGrpSpPr>
        <p:grpSpPr>
          <a:xfrm>
            <a:off x="2614922" y="1783515"/>
            <a:ext cx="369330" cy="1142451"/>
            <a:chOff x="-16324" y="0"/>
            <a:chExt cx="369329" cy="1142450"/>
          </a:xfrm>
        </p:grpSpPr>
        <p:sp>
          <p:nvSpPr>
            <p:cNvPr id="102" name="圓角矩形"/>
            <p:cNvSpPr/>
            <p:nvPr/>
          </p:nvSpPr>
          <p:spPr>
            <a:xfrm>
              <a:off x="0" y="0"/>
              <a:ext cx="336681" cy="1142450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5E437E"/>
                </a:gs>
                <a:gs pos="80000">
                  <a:srgbClr val="7B58A6"/>
                </a:gs>
                <a:gs pos="100000">
                  <a:srgbClr val="7B57A8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hangingPunct="0">
                <a:defRPr>
                  <a:solidFill>
                    <a:srgbClr val="FFFFFF"/>
                  </a:solidFill>
                </a:defRPr>
              </a:pPr>
              <a:endParaRPr kern="0">
                <a:solidFill>
                  <a:srgbClr val="FFFFFF"/>
                </a:solidFill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103" name="上學期"/>
            <p:cNvSpPr txBox="1"/>
            <p:nvPr/>
          </p:nvSpPr>
          <p:spPr>
            <a:xfrm>
              <a:off x="-16324" y="16435"/>
              <a:ext cx="369329" cy="110957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vert="eaVert"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r>
                <a:rPr kern="0"/>
                <a:t>上學期</a:t>
              </a:r>
            </a:p>
          </p:txBody>
        </p:sp>
      </p:grpSp>
      <p:grpSp>
        <p:nvGrpSpPr>
          <p:cNvPr id="107" name="圓角矩形 8"/>
          <p:cNvGrpSpPr/>
          <p:nvPr/>
        </p:nvGrpSpPr>
        <p:grpSpPr>
          <a:xfrm>
            <a:off x="3154514" y="960285"/>
            <a:ext cx="1211917" cy="461841"/>
            <a:chOff x="0" y="-24643"/>
            <a:chExt cx="1211915" cy="369327"/>
          </a:xfrm>
        </p:grpSpPr>
        <p:sp>
          <p:nvSpPr>
            <p:cNvPr id="105" name="圓角矩形"/>
            <p:cNvSpPr/>
            <p:nvPr/>
          </p:nvSpPr>
          <p:spPr>
            <a:xfrm>
              <a:off x="0" y="23263"/>
              <a:ext cx="1211915" cy="273515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5E437E"/>
                </a:gs>
                <a:gs pos="80000">
                  <a:srgbClr val="7B58A6"/>
                </a:gs>
                <a:gs pos="100000">
                  <a:srgbClr val="7B57A8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hangingPunct="0">
                <a:defRPr>
                  <a:solidFill>
                    <a:srgbClr val="FFFFFF"/>
                  </a:solidFill>
                </a:defRPr>
              </a:pPr>
              <a:endParaRPr kern="0">
                <a:solidFill>
                  <a:srgbClr val="FFFFFF"/>
                </a:solidFill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106" name="大一"/>
            <p:cNvSpPr/>
            <p:nvPr/>
          </p:nvSpPr>
          <p:spPr>
            <a:xfrm>
              <a:off x="59072" y="-24643"/>
              <a:ext cx="1093770" cy="369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r>
                <a:rPr kern="0" dirty="0" err="1"/>
                <a:t>大一</a:t>
              </a:r>
              <a:endParaRPr kern="0" dirty="0"/>
            </a:p>
          </p:txBody>
        </p:sp>
      </p:grpSp>
      <p:grpSp>
        <p:nvGrpSpPr>
          <p:cNvPr id="206" name="圓角矩形 246"/>
          <p:cNvGrpSpPr/>
          <p:nvPr/>
        </p:nvGrpSpPr>
        <p:grpSpPr>
          <a:xfrm>
            <a:off x="4679670" y="949034"/>
            <a:ext cx="1211917" cy="506100"/>
            <a:chOff x="0" y="-24643"/>
            <a:chExt cx="1211915" cy="369327"/>
          </a:xfrm>
        </p:grpSpPr>
        <p:sp>
          <p:nvSpPr>
            <p:cNvPr id="204" name="圓角矩形"/>
            <p:cNvSpPr/>
            <p:nvPr/>
          </p:nvSpPr>
          <p:spPr>
            <a:xfrm>
              <a:off x="0" y="23263"/>
              <a:ext cx="1211915" cy="273515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5E437E"/>
                </a:gs>
                <a:gs pos="80000">
                  <a:srgbClr val="7B58A6"/>
                </a:gs>
                <a:gs pos="100000">
                  <a:srgbClr val="7B57A8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hangingPunct="0">
                <a:defRPr>
                  <a:solidFill>
                    <a:srgbClr val="FFFFFF"/>
                  </a:solidFill>
                </a:defRPr>
              </a:pPr>
              <a:endParaRPr kern="0">
                <a:solidFill>
                  <a:srgbClr val="FFFFFF"/>
                </a:solidFill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205" name="大二"/>
            <p:cNvSpPr/>
            <p:nvPr/>
          </p:nvSpPr>
          <p:spPr>
            <a:xfrm>
              <a:off x="59072" y="-24643"/>
              <a:ext cx="1093770" cy="369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r>
                <a:rPr kern="0" dirty="0" err="1"/>
                <a:t>大二</a:t>
              </a:r>
              <a:endParaRPr kern="0" dirty="0"/>
            </a:p>
          </p:txBody>
        </p:sp>
      </p:grpSp>
      <p:grpSp>
        <p:nvGrpSpPr>
          <p:cNvPr id="209" name="圓角矩形 247"/>
          <p:cNvGrpSpPr/>
          <p:nvPr/>
        </p:nvGrpSpPr>
        <p:grpSpPr>
          <a:xfrm>
            <a:off x="6179148" y="949033"/>
            <a:ext cx="1211917" cy="528434"/>
            <a:chOff x="0" y="-24643"/>
            <a:chExt cx="1211915" cy="369327"/>
          </a:xfrm>
        </p:grpSpPr>
        <p:sp>
          <p:nvSpPr>
            <p:cNvPr id="207" name="圓角矩形"/>
            <p:cNvSpPr/>
            <p:nvPr/>
          </p:nvSpPr>
          <p:spPr>
            <a:xfrm>
              <a:off x="0" y="23263"/>
              <a:ext cx="1211915" cy="273515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5E437E"/>
                </a:gs>
                <a:gs pos="80000">
                  <a:srgbClr val="7B58A6"/>
                </a:gs>
                <a:gs pos="100000">
                  <a:srgbClr val="7B57A8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hangingPunct="0">
                <a:defRPr>
                  <a:solidFill>
                    <a:srgbClr val="FFFFFF"/>
                  </a:solidFill>
                </a:defRPr>
              </a:pPr>
              <a:endParaRPr kern="0">
                <a:solidFill>
                  <a:srgbClr val="FFFFFF"/>
                </a:solidFill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208" name="大三"/>
            <p:cNvSpPr/>
            <p:nvPr/>
          </p:nvSpPr>
          <p:spPr>
            <a:xfrm>
              <a:off x="59072" y="-24643"/>
              <a:ext cx="1093770" cy="369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r>
                <a:rPr kern="0" dirty="0" err="1"/>
                <a:t>大三</a:t>
              </a:r>
              <a:endParaRPr kern="0" dirty="0"/>
            </a:p>
          </p:txBody>
        </p:sp>
      </p:grpSp>
      <p:grpSp>
        <p:nvGrpSpPr>
          <p:cNvPr id="212" name="圓角矩形 248"/>
          <p:cNvGrpSpPr/>
          <p:nvPr/>
        </p:nvGrpSpPr>
        <p:grpSpPr>
          <a:xfrm>
            <a:off x="7643422" y="949550"/>
            <a:ext cx="1144792" cy="517539"/>
            <a:chOff x="0" y="-24643"/>
            <a:chExt cx="1144790" cy="369327"/>
          </a:xfrm>
        </p:grpSpPr>
        <p:sp>
          <p:nvSpPr>
            <p:cNvPr id="210" name="圓角矩形"/>
            <p:cNvSpPr/>
            <p:nvPr/>
          </p:nvSpPr>
          <p:spPr>
            <a:xfrm>
              <a:off x="0" y="23263"/>
              <a:ext cx="1144790" cy="273515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5E437E"/>
                </a:gs>
                <a:gs pos="80000">
                  <a:srgbClr val="7B58A6"/>
                </a:gs>
                <a:gs pos="100000">
                  <a:srgbClr val="7B57A8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hangingPunct="0">
                <a:defRPr>
                  <a:solidFill>
                    <a:srgbClr val="FFFFFF"/>
                  </a:solidFill>
                </a:defRPr>
              </a:pPr>
              <a:endParaRPr kern="0">
                <a:solidFill>
                  <a:srgbClr val="FFFFFF"/>
                </a:solidFill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211" name="大四"/>
            <p:cNvSpPr/>
            <p:nvPr/>
          </p:nvSpPr>
          <p:spPr>
            <a:xfrm>
              <a:off x="59071" y="-24643"/>
              <a:ext cx="1026647" cy="369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r>
                <a:rPr kern="0"/>
                <a:t>大四</a:t>
              </a:r>
            </a:p>
          </p:txBody>
        </p:sp>
      </p:grpSp>
      <p:grpSp>
        <p:nvGrpSpPr>
          <p:cNvPr id="342" name="群組 9"/>
          <p:cNvGrpSpPr/>
          <p:nvPr/>
        </p:nvGrpSpPr>
        <p:grpSpPr>
          <a:xfrm>
            <a:off x="7740484" y="1582237"/>
            <a:ext cx="1037624" cy="1968795"/>
            <a:chOff x="53585" y="-7538"/>
            <a:chExt cx="1037622" cy="1968794"/>
          </a:xfrm>
        </p:grpSpPr>
        <p:sp>
          <p:nvSpPr>
            <p:cNvPr id="319" name="分子生物學"/>
            <p:cNvSpPr/>
            <p:nvPr/>
          </p:nvSpPr>
          <p:spPr>
            <a:xfrm>
              <a:off x="53585" y="-7538"/>
              <a:ext cx="1037621" cy="246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0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322" name="化妝品法規暨品質管制"/>
            <p:cNvSpPr/>
            <p:nvPr/>
          </p:nvSpPr>
          <p:spPr>
            <a:xfrm>
              <a:off x="53585" y="509904"/>
              <a:ext cx="1037621" cy="200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7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325" name="營養生化"/>
            <p:cNvSpPr/>
            <p:nvPr/>
          </p:nvSpPr>
          <p:spPr>
            <a:xfrm>
              <a:off x="63371" y="1475539"/>
              <a:ext cx="1027836" cy="246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0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328" name="醫學美容產業實務"/>
            <p:cNvSpPr/>
            <p:nvPr/>
          </p:nvSpPr>
          <p:spPr>
            <a:xfrm>
              <a:off x="53585" y="741696"/>
              <a:ext cx="1037621" cy="230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9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331" name="化妝品分析檢驗學實驗"/>
            <p:cNvSpPr/>
            <p:nvPr/>
          </p:nvSpPr>
          <p:spPr>
            <a:xfrm>
              <a:off x="53585" y="1251442"/>
              <a:ext cx="1037621" cy="200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>
                <a:defRPr sz="7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334" name="食品工廠管理"/>
            <p:cNvSpPr/>
            <p:nvPr/>
          </p:nvSpPr>
          <p:spPr>
            <a:xfrm>
              <a:off x="53585" y="239641"/>
              <a:ext cx="1037621" cy="246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0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337" name="長照與老人營養學"/>
            <p:cNvSpPr/>
            <p:nvPr/>
          </p:nvSpPr>
          <p:spPr>
            <a:xfrm>
              <a:off x="63371" y="1730426"/>
              <a:ext cx="1027833" cy="230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9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340" name="化妝品分析檢驗學"/>
            <p:cNvSpPr/>
            <p:nvPr/>
          </p:nvSpPr>
          <p:spPr>
            <a:xfrm>
              <a:off x="53585" y="988875"/>
              <a:ext cx="1037621" cy="230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>
                <a:defRPr sz="9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</p:grpSp>
      <p:sp>
        <p:nvSpPr>
          <p:cNvPr id="356" name="文字方塊 10"/>
          <p:cNvSpPr txBox="1"/>
          <p:nvPr/>
        </p:nvSpPr>
        <p:spPr>
          <a:xfrm>
            <a:off x="2346385" y="256446"/>
            <a:ext cx="8583283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>
                <a:latin typeface="標楷體"/>
                <a:ea typeface="標楷體"/>
                <a:cs typeface="標楷體"/>
                <a:sym typeface="標楷體"/>
              </a:defRPr>
            </a:lvl1pPr>
          </a:lstStyle>
          <a:p>
            <a:pPr hangingPunct="0"/>
            <a:r>
              <a:rPr lang="en-US" altLang="zh-TW" sz="2400" b="1" u="sng" kern="0" dirty="0">
                <a:solidFill>
                  <a:srgbClr val="0070C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112</a:t>
            </a:r>
            <a:r>
              <a:rPr lang="zh-TW" alt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學年度</a:t>
            </a:r>
            <a:r>
              <a:rPr lang="zh-TW" altLang="en-US" sz="2400" b="1" u="sng" kern="0" dirty="0">
                <a:solidFill>
                  <a:srgbClr val="0070C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社會工作</a:t>
            </a:r>
            <a:r>
              <a:rPr lang="zh-TW" alt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學系</a:t>
            </a:r>
            <a:r>
              <a:rPr lang="zh-TW" altLang="en-US" sz="2400" b="1" u="sng" kern="0" dirty="0">
                <a:solidFill>
                  <a:srgbClr val="0070C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大學日間部</a:t>
            </a:r>
            <a:r>
              <a:rPr lang="zh-TW" alt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生成式</a:t>
            </a:r>
            <a:r>
              <a:rPr lang="en-US" altLang="zh-TW" sz="24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AI</a:t>
            </a:r>
            <a:r>
              <a:rPr sz="24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課程地圖</a:t>
            </a:r>
            <a:endParaRPr sz="2400" kern="0" dirty="0">
              <a:solidFill>
                <a:srgbClr val="00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177" name="圓角矩形">
            <a:extLst>
              <a:ext uri="{FF2B5EF4-FFF2-40B4-BE49-F238E27FC236}">
                <a16:creationId xmlns:a16="http://schemas.microsoft.com/office/drawing/2014/main" id="{0AFFBE5E-2D31-42AA-9FB4-F603E8E5EBB5}"/>
              </a:ext>
            </a:extLst>
          </p:cNvPr>
          <p:cNvSpPr/>
          <p:nvPr/>
        </p:nvSpPr>
        <p:spPr>
          <a:xfrm>
            <a:off x="9976170" y="4102369"/>
            <a:ext cx="2126689" cy="493223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1">
                  <a:hueOff val="357503"/>
                  <a:satOff val="54545"/>
                  <a:lumOff val="29273"/>
                </a:schemeClr>
              </a:gs>
              <a:gs pos="35000">
                <a:srgbClr val="BDD4FF"/>
              </a:gs>
              <a:gs pos="100000">
                <a:schemeClr val="accent1">
                  <a:hueOff val="418253"/>
                  <a:satOff val="54545"/>
                  <a:lumOff val="42493"/>
                </a:schemeClr>
              </a:gs>
            </a:gsLst>
            <a:lin ang="16200000" scaled="0"/>
          </a:gradFill>
          <a:ln w="9525" cap="flat">
            <a:solidFill>
              <a:srgbClr val="4A7EBB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 hangingPunct="0">
              <a:defRPr sz="1100">
                <a:latin typeface="標楷體"/>
                <a:ea typeface="標楷體"/>
                <a:cs typeface="標楷體"/>
                <a:sym typeface="標楷體"/>
              </a:defRPr>
            </a:pPr>
            <a:r>
              <a:rPr lang="zh-TW" alt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ea typeface="標楷體"/>
                <a:cs typeface="標楷體"/>
                <a:sym typeface="標楷體"/>
              </a:rPr>
              <a:t>生成式</a:t>
            </a:r>
            <a:r>
              <a:rPr lang="en-US" altLang="zh-TW" sz="1600" kern="0" dirty="0">
                <a:solidFill>
                  <a:srgbClr val="000000"/>
                </a:solidFill>
                <a:latin typeface="Times New Roman" panose="02020603050405020304" pitchFamily="18" charset="0"/>
                <a:ea typeface="標楷體"/>
                <a:cs typeface="標楷體"/>
                <a:sym typeface="標楷體"/>
              </a:rPr>
              <a:t>AI</a:t>
            </a:r>
            <a:r>
              <a:rPr lang="zh-TW" alt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ea typeface="標楷體"/>
                <a:cs typeface="標楷體"/>
                <a:sym typeface="標楷體"/>
              </a:rPr>
              <a:t>基礎課程</a:t>
            </a:r>
          </a:p>
        </p:txBody>
      </p:sp>
      <p:sp>
        <p:nvSpPr>
          <p:cNvPr id="179" name="圓角矩形">
            <a:extLst>
              <a:ext uri="{FF2B5EF4-FFF2-40B4-BE49-F238E27FC236}">
                <a16:creationId xmlns:a16="http://schemas.microsoft.com/office/drawing/2014/main" id="{B9E698D2-A5B9-4A21-B8F9-EC950548FFE7}"/>
              </a:ext>
            </a:extLst>
          </p:cNvPr>
          <p:cNvSpPr/>
          <p:nvPr/>
        </p:nvSpPr>
        <p:spPr>
          <a:xfrm>
            <a:off x="10000053" y="4732111"/>
            <a:ext cx="2102805" cy="514064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3">
                  <a:hueOff val="263624"/>
                  <a:satOff val="55948"/>
                  <a:lumOff val="27907"/>
                </a:schemeClr>
              </a:gs>
              <a:gs pos="35000">
                <a:srgbClr val="E4FDBF"/>
              </a:gs>
              <a:gs pos="100000">
                <a:schemeClr val="accent3">
                  <a:hueOff val="321486"/>
                  <a:satOff val="58119"/>
                  <a:lumOff val="40966"/>
                </a:schemeClr>
              </a:gs>
            </a:gsLst>
            <a:lin ang="16200000" scaled="0"/>
          </a:gradFill>
          <a:ln w="9525" cap="flat">
            <a:solidFill>
              <a:srgbClr val="98B955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 hangingPunct="0">
              <a:defRPr sz="1000">
                <a:latin typeface="標楷體"/>
                <a:ea typeface="標楷體"/>
                <a:cs typeface="標楷體"/>
                <a:sym typeface="標楷體"/>
              </a:defRPr>
            </a:pPr>
            <a:r>
              <a:rPr lang="zh-TW" alt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ea typeface="標楷體"/>
                <a:cs typeface="標楷體"/>
                <a:sym typeface="標楷體"/>
              </a:rPr>
              <a:t>生成式</a:t>
            </a:r>
            <a:r>
              <a:rPr lang="en-US" altLang="zh-TW" sz="1600" kern="0" dirty="0">
                <a:solidFill>
                  <a:srgbClr val="000000"/>
                </a:solidFill>
                <a:latin typeface="Times New Roman" panose="02020603050405020304" pitchFamily="18" charset="0"/>
                <a:ea typeface="標楷體"/>
                <a:cs typeface="標楷體"/>
                <a:sym typeface="標楷體"/>
              </a:rPr>
              <a:t>AI</a:t>
            </a:r>
            <a:r>
              <a:rPr lang="zh-TW" alt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ea typeface="標楷體"/>
                <a:cs typeface="標楷體"/>
                <a:sym typeface="標楷體"/>
              </a:rPr>
              <a:t> 進階課程</a:t>
            </a:r>
          </a:p>
        </p:txBody>
      </p:sp>
      <p:sp>
        <p:nvSpPr>
          <p:cNvPr id="180" name="圓角矩形">
            <a:extLst>
              <a:ext uri="{FF2B5EF4-FFF2-40B4-BE49-F238E27FC236}">
                <a16:creationId xmlns:a16="http://schemas.microsoft.com/office/drawing/2014/main" id="{2D89DA99-717B-4462-906A-2121BC943031}"/>
              </a:ext>
            </a:extLst>
          </p:cNvPr>
          <p:cNvSpPr/>
          <p:nvPr/>
        </p:nvSpPr>
        <p:spPr>
          <a:xfrm>
            <a:off x="10000055" y="5386979"/>
            <a:ext cx="2102803" cy="493222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2">
                  <a:hueOff val="-39879"/>
                  <a:satOff val="52282"/>
                  <a:lumOff val="29251"/>
                </a:schemeClr>
              </a:gs>
              <a:gs pos="35000">
                <a:srgbClr val="FFBFBE"/>
              </a:gs>
              <a:gs pos="100000">
                <a:schemeClr val="accent2">
                  <a:hueOff val="-44018"/>
                  <a:satOff val="52282"/>
                  <a:lumOff val="42346"/>
                </a:schemeClr>
              </a:gs>
            </a:gsLst>
            <a:lin ang="16200000" scaled="0"/>
          </a:gradFill>
          <a:ln w="9525" cap="flat">
            <a:solidFill>
              <a:srgbClr val="BE4B48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 hangingPunct="0">
              <a:defRPr sz="1000">
                <a:latin typeface="標楷體"/>
                <a:ea typeface="標楷體"/>
                <a:cs typeface="標楷體"/>
                <a:sym typeface="標楷體"/>
              </a:defRPr>
            </a:pPr>
            <a:r>
              <a:rPr lang="zh-TW" alt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ea typeface="標楷體"/>
                <a:cs typeface="標楷體"/>
                <a:sym typeface="標楷體"/>
              </a:rPr>
              <a:t>生成式</a:t>
            </a:r>
            <a:r>
              <a:rPr lang="en-US" altLang="zh-TW" sz="1600" kern="0" dirty="0">
                <a:solidFill>
                  <a:srgbClr val="000000"/>
                </a:solidFill>
                <a:latin typeface="Times New Roman" panose="02020603050405020304" pitchFamily="18" charset="0"/>
                <a:ea typeface="標楷體"/>
                <a:cs typeface="標楷體"/>
                <a:sym typeface="標楷體"/>
              </a:rPr>
              <a:t>AI</a:t>
            </a:r>
            <a:r>
              <a:rPr lang="zh-TW" alt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ea typeface="標楷體"/>
                <a:cs typeface="標楷體"/>
                <a:sym typeface="標楷體"/>
              </a:rPr>
              <a:t> 應用課程</a:t>
            </a:r>
          </a:p>
        </p:txBody>
      </p:sp>
      <p:grpSp>
        <p:nvGrpSpPr>
          <p:cNvPr id="368" name="群組 19">
            <a:extLst>
              <a:ext uri="{FF2B5EF4-FFF2-40B4-BE49-F238E27FC236}">
                <a16:creationId xmlns:a16="http://schemas.microsoft.com/office/drawing/2014/main" id="{6EC58794-2894-429F-AC08-774826E2137D}"/>
              </a:ext>
            </a:extLst>
          </p:cNvPr>
          <p:cNvGrpSpPr/>
          <p:nvPr/>
        </p:nvGrpSpPr>
        <p:grpSpPr>
          <a:xfrm>
            <a:off x="4769193" y="1681698"/>
            <a:ext cx="1097087" cy="1808125"/>
            <a:chOff x="57415" y="-11012"/>
            <a:chExt cx="1097085" cy="1808123"/>
          </a:xfrm>
        </p:grpSpPr>
        <p:sp>
          <p:nvSpPr>
            <p:cNvPr id="378" name="普通化學">
              <a:extLst>
                <a:ext uri="{FF2B5EF4-FFF2-40B4-BE49-F238E27FC236}">
                  <a16:creationId xmlns:a16="http://schemas.microsoft.com/office/drawing/2014/main" id="{0661D68E-149C-4926-A332-FE921B1D0D47}"/>
                </a:ext>
              </a:extLst>
            </p:cNvPr>
            <p:cNvSpPr/>
            <p:nvPr/>
          </p:nvSpPr>
          <p:spPr>
            <a:xfrm>
              <a:off x="57415" y="-11012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376" name="普通化學實驗">
              <a:extLst>
                <a:ext uri="{FF2B5EF4-FFF2-40B4-BE49-F238E27FC236}">
                  <a16:creationId xmlns:a16="http://schemas.microsoft.com/office/drawing/2014/main" id="{C3771B55-43C3-4495-BD2F-6C6F8BF17623}"/>
                </a:ext>
              </a:extLst>
            </p:cNvPr>
            <p:cNvSpPr/>
            <p:nvPr/>
          </p:nvSpPr>
          <p:spPr>
            <a:xfrm>
              <a:off x="57415" y="374255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371" name="普通生物學實驗">
              <a:extLst>
                <a:ext uri="{FF2B5EF4-FFF2-40B4-BE49-F238E27FC236}">
                  <a16:creationId xmlns:a16="http://schemas.microsoft.com/office/drawing/2014/main" id="{59667D83-616F-4AD4-AB90-25AABF0683E8}"/>
                </a:ext>
              </a:extLst>
            </p:cNvPr>
            <p:cNvSpPr/>
            <p:nvPr/>
          </p:nvSpPr>
          <p:spPr>
            <a:xfrm>
              <a:off x="57415" y="1147670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373" name="普通生物學">
              <a:extLst>
                <a:ext uri="{FF2B5EF4-FFF2-40B4-BE49-F238E27FC236}">
                  <a16:creationId xmlns:a16="http://schemas.microsoft.com/office/drawing/2014/main" id="{7FA023E8-2E51-4D50-B461-6CBB15426A14}"/>
                </a:ext>
              </a:extLst>
            </p:cNvPr>
            <p:cNvSpPr/>
            <p:nvPr/>
          </p:nvSpPr>
          <p:spPr>
            <a:xfrm>
              <a:off x="57415" y="760963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374" name="食物學原理">
              <a:extLst>
                <a:ext uri="{FF2B5EF4-FFF2-40B4-BE49-F238E27FC236}">
                  <a16:creationId xmlns:a16="http://schemas.microsoft.com/office/drawing/2014/main" id="{8C4B57A7-6168-4E04-B1F9-9F10DD1080B2}"/>
                </a:ext>
              </a:extLst>
            </p:cNvPr>
            <p:cNvSpPr/>
            <p:nvPr/>
          </p:nvSpPr>
          <p:spPr>
            <a:xfrm>
              <a:off x="57415" y="1535503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424" name="群組 19">
            <a:extLst>
              <a:ext uri="{FF2B5EF4-FFF2-40B4-BE49-F238E27FC236}">
                <a16:creationId xmlns:a16="http://schemas.microsoft.com/office/drawing/2014/main" id="{2F61ECBD-1574-4E55-BD8A-0E0300355532}"/>
              </a:ext>
            </a:extLst>
          </p:cNvPr>
          <p:cNvGrpSpPr/>
          <p:nvPr/>
        </p:nvGrpSpPr>
        <p:grpSpPr>
          <a:xfrm>
            <a:off x="6278947" y="1670686"/>
            <a:ext cx="1097087" cy="1808125"/>
            <a:chOff x="57415" y="-11012"/>
            <a:chExt cx="1097085" cy="1808123"/>
          </a:xfrm>
        </p:grpSpPr>
        <p:sp>
          <p:nvSpPr>
            <p:cNvPr id="433" name="普通化學">
              <a:extLst>
                <a:ext uri="{FF2B5EF4-FFF2-40B4-BE49-F238E27FC236}">
                  <a16:creationId xmlns:a16="http://schemas.microsoft.com/office/drawing/2014/main" id="{331AE81D-1F1C-4BB3-A1D5-D276DAB58B2C}"/>
                </a:ext>
              </a:extLst>
            </p:cNvPr>
            <p:cNvSpPr/>
            <p:nvPr/>
          </p:nvSpPr>
          <p:spPr>
            <a:xfrm>
              <a:off x="57415" y="-11012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31" name="普通化學實驗">
              <a:extLst>
                <a:ext uri="{FF2B5EF4-FFF2-40B4-BE49-F238E27FC236}">
                  <a16:creationId xmlns:a16="http://schemas.microsoft.com/office/drawing/2014/main" id="{762CBE8D-3B6E-4E73-AB80-442BC68BF311}"/>
                </a:ext>
              </a:extLst>
            </p:cNvPr>
            <p:cNvSpPr/>
            <p:nvPr/>
          </p:nvSpPr>
          <p:spPr>
            <a:xfrm>
              <a:off x="57415" y="374255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27" name="普通生物學實驗">
              <a:extLst>
                <a:ext uri="{FF2B5EF4-FFF2-40B4-BE49-F238E27FC236}">
                  <a16:creationId xmlns:a16="http://schemas.microsoft.com/office/drawing/2014/main" id="{C7C8B564-466D-41DF-A952-AAD0708B869B}"/>
                </a:ext>
              </a:extLst>
            </p:cNvPr>
            <p:cNvSpPr/>
            <p:nvPr/>
          </p:nvSpPr>
          <p:spPr>
            <a:xfrm>
              <a:off x="57415" y="1147670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28" name="普通生物學">
              <a:extLst>
                <a:ext uri="{FF2B5EF4-FFF2-40B4-BE49-F238E27FC236}">
                  <a16:creationId xmlns:a16="http://schemas.microsoft.com/office/drawing/2014/main" id="{F011511F-6229-46B1-9698-BAFC7EAA74E5}"/>
                </a:ext>
              </a:extLst>
            </p:cNvPr>
            <p:cNvSpPr/>
            <p:nvPr/>
          </p:nvSpPr>
          <p:spPr>
            <a:xfrm>
              <a:off x="57415" y="760963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29" name="食物學原理">
              <a:extLst>
                <a:ext uri="{FF2B5EF4-FFF2-40B4-BE49-F238E27FC236}">
                  <a16:creationId xmlns:a16="http://schemas.microsoft.com/office/drawing/2014/main" id="{D043A962-3AE3-4757-B612-9C797CC7CEC4}"/>
                </a:ext>
              </a:extLst>
            </p:cNvPr>
            <p:cNvSpPr/>
            <p:nvPr/>
          </p:nvSpPr>
          <p:spPr>
            <a:xfrm>
              <a:off x="57415" y="1535503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</p:grpSp>
      <p:sp>
        <p:nvSpPr>
          <p:cNvPr id="435" name="圓角矩形">
            <a:extLst>
              <a:ext uri="{FF2B5EF4-FFF2-40B4-BE49-F238E27FC236}">
                <a16:creationId xmlns:a16="http://schemas.microsoft.com/office/drawing/2014/main" id="{465ADF59-0116-4887-A5A8-2B1FF8512327}"/>
              </a:ext>
            </a:extLst>
          </p:cNvPr>
          <p:cNvSpPr/>
          <p:nvPr/>
        </p:nvSpPr>
        <p:spPr>
          <a:xfrm>
            <a:off x="6176634" y="1673286"/>
            <a:ext cx="1222028" cy="237593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2">
                  <a:hueOff val="-39879"/>
                  <a:satOff val="52282"/>
                  <a:lumOff val="29251"/>
                </a:schemeClr>
              </a:gs>
              <a:gs pos="35000">
                <a:srgbClr val="FFBFBE"/>
              </a:gs>
              <a:gs pos="100000">
                <a:schemeClr val="accent2">
                  <a:hueOff val="-44018"/>
                  <a:satOff val="52282"/>
                  <a:lumOff val="42346"/>
                </a:schemeClr>
              </a:gs>
            </a:gsLst>
            <a:lin ang="16200000" scaled="0"/>
          </a:gradFill>
          <a:ln w="9525" cap="flat">
            <a:solidFill>
              <a:srgbClr val="BE4B48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 hangingPunct="0"/>
            <a:endParaRPr kern="0" dirty="0">
              <a:solidFill>
                <a:srgbClr val="000000"/>
              </a:solidFill>
              <a:latin typeface="Calibri"/>
              <a:cs typeface="Calibri"/>
              <a:sym typeface="Calibri"/>
            </a:endParaRPr>
          </a:p>
        </p:txBody>
      </p:sp>
      <p:grpSp>
        <p:nvGrpSpPr>
          <p:cNvPr id="452" name="群組 19">
            <a:extLst>
              <a:ext uri="{FF2B5EF4-FFF2-40B4-BE49-F238E27FC236}">
                <a16:creationId xmlns:a16="http://schemas.microsoft.com/office/drawing/2014/main" id="{022B0ACF-A8FE-4840-9410-26E35821B083}"/>
              </a:ext>
            </a:extLst>
          </p:cNvPr>
          <p:cNvGrpSpPr/>
          <p:nvPr/>
        </p:nvGrpSpPr>
        <p:grpSpPr>
          <a:xfrm>
            <a:off x="3274083" y="3830711"/>
            <a:ext cx="1097087" cy="1808125"/>
            <a:chOff x="57415" y="-11012"/>
            <a:chExt cx="1097085" cy="1808123"/>
          </a:xfrm>
        </p:grpSpPr>
        <p:sp>
          <p:nvSpPr>
            <p:cNvPr id="461" name="普通化學">
              <a:extLst>
                <a:ext uri="{FF2B5EF4-FFF2-40B4-BE49-F238E27FC236}">
                  <a16:creationId xmlns:a16="http://schemas.microsoft.com/office/drawing/2014/main" id="{DEB0F627-483D-4E1B-AF6A-86EB394E4866}"/>
                </a:ext>
              </a:extLst>
            </p:cNvPr>
            <p:cNvSpPr/>
            <p:nvPr/>
          </p:nvSpPr>
          <p:spPr>
            <a:xfrm>
              <a:off x="57415" y="-11012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59" name="普通化學實驗">
              <a:extLst>
                <a:ext uri="{FF2B5EF4-FFF2-40B4-BE49-F238E27FC236}">
                  <a16:creationId xmlns:a16="http://schemas.microsoft.com/office/drawing/2014/main" id="{C781C2CE-0F31-4971-A544-A2930776CA8F}"/>
                </a:ext>
              </a:extLst>
            </p:cNvPr>
            <p:cNvSpPr/>
            <p:nvPr/>
          </p:nvSpPr>
          <p:spPr>
            <a:xfrm>
              <a:off x="57415" y="374255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55" name="普通生物學實驗">
              <a:extLst>
                <a:ext uri="{FF2B5EF4-FFF2-40B4-BE49-F238E27FC236}">
                  <a16:creationId xmlns:a16="http://schemas.microsoft.com/office/drawing/2014/main" id="{FEA23757-E51C-48DF-997D-AC659F6C1F77}"/>
                </a:ext>
              </a:extLst>
            </p:cNvPr>
            <p:cNvSpPr/>
            <p:nvPr/>
          </p:nvSpPr>
          <p:spPr>
            <a:xfrm>
              <a:off x="57415" y="1147670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56" name="普通生物學">
              <a:extLst>
                <a:ext uri="{FF2B5EF4-FFF2-40B4-BE49-F238E27FC236}">
                  <a16:creationId xmlns:a16="http://schemas.microsoft.com/office/drawing/2014/main" id="{4AFB3BB6-5614-462A-8185-1A563832567A}"/>
                </a:ext>
              </a:extLst>
            </p:cNvPr>
            <p:cNvSpPr/>
            <p:nvPr/>
          </p:nvSpPr>
          <p:spPr>
            <a:xfrm>
              <a:off x="57415" y="760963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57" name="食物學原理">
              <a:extLst>
                <a:ext uri="{FF2B5EF4-FFF2-40B4-BE49-F238E27FC236}">
                  <a16:creationId xmlns:a16="http://schemas.microsoft.com/office/drawing/2014/main" id="{4DE1E154-2B47-4D10-8939-8052DFCD548F}"/>
                </a:ext>
              </a:extLst>
            </p:cNvPr>
            <p:cNvSpPr/>
            <p:nvPr/>
          </p:nvSpPr>
          <p:spPr>
            <a:xfrm>
              <a:off x="57415" y="1535503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462" name="群組 5">
            <a:extLst>
              <a:ext uri="{FF2B5EF4-FFF2-40B4-BE49-F238E27FC236}">
                <a16:creationId xmlns:a16="http://schemas.microsoft.com/office/drawing/2014/main" id="{ACBA4092-A78B-40CF-93E6-389CAABD5C06}"/>
              </a:ext>
            </a:extLst>
          </p:cNvPr>
          <p:cNvGrpSpPr/>
          <p:nvPr/>
        </p:nvGrpSpPr>
        <p:grpSpPr>
          <a:xfrm>
            <a:off x="6262398" y="3571252"/>
            <a:ext cx="1138150" cy="2193434"/>
            <a:chOff x="53584" y="59228"/>
            <a:chExt cx="1138149" cy="2193433"/>
          </a:xfrm>
        </p:grpSpPr>
        <p:sp>
          <p:nvSpPr>
            <p:cNvPr id="463" name="食品衛生與安全">
              <a:extLst>
                <a:ext uri="{FF2B5EF4-FFF2-40B4-BE49-F238E27FC236}">
                  <a16:creationId xmlns:a16="http://schemas.microsoft.com/office/drawing/2014/main" id="{C646253E-FB18-493C-80BF-7B6A423A86E8}"/>
                </a:ext>
              </a:extLst>
            </p:cNvPr>
            <p:cNvSpPr/>
            <p:nvPr/>
          </p:nvSpPr>
          <p:spPr>
            <a:xfrm>
              <a:off x="67414" y="59228"/>
              <a:ext cx="1124319" cy="246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0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64" name="生物化學實驗">
              <a:extLst>
                <a:ext uri="{FF2B5EF4-FFF2-40B4-BE49-F238E27FC236}">
                  <a16:creationId xmlns:a16="http://schemas.microsoft.com/office/drawing/2014/main" id="{F561CFB5-1B4B-461A-A699-C75625E4E425}"/>
                </a:ext>
              </a:extLst>
            </p:cNvPr>
            <p:cNvSpPr/>
            <p:nvPr/>
          </p:nvSpPr>
          <p:spPr>
            <a:xfrm>
              <a:off x="53584" y="391437"/>
              <a:ext cx="1124319" cy="246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0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65" name="生物化學(二)">
              <a:extLst>
                <a:ext uri="{FF2B5EF4-FFF2-40B4-BE49-F238E27FC236}">
                  <a16:creationId xmlns:a16="http://schemas.microsoft.com/office/drawing/2014/main" id="{31AD76D2-FC49-4CDF-9F1D-26A20E280EEB}"/>
                </a:ext>
              </a:extLst>
            </p:cNvPr>
            <p:cNvSpPr/>
            <p:nvPr/>
          </p:nvSpPr>
          <p:spPr>
            <a:xfrm>
              <a:off x="53584" y="790412"/>
              <a:ext cx="1124319" cy="246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 hangingPunct="0">
                <a:defRPr sz="1000">
                  <a:latin typeface="標楷體"/>
                  <a:ea typeface="標楷體"/>
                  <a:cs typeface="標楷體"/>
                  <a:sym typeface="標楷體"/>
                </a:defRPr>
              </a:pPr>
              <a:endParaRPr sz="1000" kern="0" dirty="0">
                <a:solidFill>
                  <a:srgbClr val="000000"/>
                </a:solidFill>
                <a:latin typeface="標楷體"/>
                <a:ea typeface="標楷體"/>
                <a:cs typeface="標楷體"/>
                <a:sym typeface="標楷體"/>
              </a:endParaRPr>
            </a:p>
          </p:txBody>
        </p:sp>
        <p:sp>
          <p:nvSpPr>
            <p:cNvPr id="475" name="團體膳食設計與管理">
              <a:extLst>
                <a:ext uri="{FF2B5EF4-FFF2-40B4-BE49-F238E27FC236}">
                  <a16:creationId xmlns:a16="http://schemas.microsoft.com/office/drawing/2014/main" id="{40448FD4-F1D4-44AC-999F-6487EBA0CF3E}"/>
                </a:ext>
              </a:extLst>
            </p:cNvPr>
            <p:cNvSpPr/>
            <p:nvPr/>
          </p:nvSpPr>
          <p:spPr>
            <a:xfrm>
              <a:off x="67413" y="1010333"/>
              <a:ext cx="1124320" cy="230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9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67" name="團體膳食設計與管理實驗">
              <a:extLst>
                <a:ext uri="{FF2B5EF4-FFF2-40B4-BE49-F238E27FC236}">
                  <a16:creationId xmlns:a16="http://schemas.microsoft.com/office/drawing/2014/main" id="{588DD9CC-0E35-45D5-A01E-7D4659FF9207}"/>
                </a:ext>
              </a:extLst>
            </p:cNvPr>
            <p:cNvSpPr/>
            <p:nvPr/>
          </p:nvSpPr>
          <p:spPr>
            <a:xfrm>
              <a:off x="53584" y="1212470"/>
              <a:ext cx="1124319" cy="200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7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68" name="膳食療養學(二)">
              <a:extLst>
                <a:ext uri="{FF2B5EF4-FFF2-40B4-BE49-F238E27FC236}">
                  <a16:creationId xmlns:a16="http://schemas.microsoft.com/office/drawing/2014/main" id="{BAC1CE31-1A3A-4B42-97EF-96CAD1AE8ACE}"/>
                </a:ext>
              </a:extLst>
            </p:cNvPr>
            <p:cNvSpPr/>
            <p:nvPr/>
          </p:nvSpPr>
          <p:spPr>
            <a:xfrm>
              <a:off x="53584" y="1388873"/>
              <a:ext cx="1124319" cy="246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 hangingPunct="0">
                <a:defRPr sz="1000">
                  <a:latin typeface="標楷體"/>
                  <a:ea typeface="標楷體"/>
                  <a:cs typeface="標楷體"/>
                  <a:sym typeface="標楷體"/>
                </a:defRPr>
              </a:pPr>
              <a:endParaRPr sz="1000" kern="0" dirty="0">
                <a:solidFill>
                  <a:srgbClr val="000000"/>
                </a:solidFill>
                <a:latin typeface="標楷體"/>
                <a:ea typeface="標楷體"/>
                <a:cs typeface="標楷體"/>
                <a:sym typeface="標楷體"/>
              </a:endParaRPr>
            </a:p>
          </p:txBody>
        </p:sp>
        <p:sp>
          <p:nvSpPr>
            <p:cNvPr id="469" name="美容藥物學">
              <a:extLst>
                <a:ext uri="{FF2B5EF4-FFF2-40B4-BE49-F238E27FC236}">
                  <a16:creationId xmlns:a16="http://schemas.microsoft.com/office/drawing/2014/main" id="{5BCD5246-5F35-4A70-AB31-7892CF07F740}"/>
                </a:ext>
              </a:extLst>
            </p:cNvPr>
            <p:cNvSpPr/>
            <p:nvPr/>
          </p:nvSpPr>
          <p:spPr>
            <a:xfrm>
              <a:off x="53584" y="1588361"/>
              <a:ext cx="1124319" cy="246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0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70" name="化妝品調製學">
              <a:extLst>
                <a:ext uri="{FF2B5EF4-FFF2-40B4-BE49-F238E27FC236}">
                  <a16:creationId xmlns:a16="http://schemas.microsoft.com/office/drawing/2014/main" id="{F89D1880-339F-4EB4-9C6A-AFB4D0117872}"/>
                </a:ext>
              </a:extLst>
            </p:cNvPr>
            <p:cNvSpPr/>
            <p:nvPr/>
          </p:nvSpPr>
          <p:spPr>
            <a:xfrm>
              <a:off x="68035" y="1794217"/>
              <a:ext cx="1095418" cy="246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0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71" name="食品微生物">
              <a:extLst>
                <a:ext uri="{FF2B5EF4-FFF2-40B4-BE49-F238E27FC236}">
                  <a16:creationId xmlns:a16="http://schemas.microsoft.com/office/drawing/2014/main" id="{FE79D7F5-B2F2-4162-B840-48A2DED319E3}"/>
                </a:ext>
              </a:extLst>
            </p:cNvPr>
            <p:cNvSpPr/>
            <p:nvPr/>
          </p:nvSpPr>
          <p:spPr>
            <a:xfrm>
              <a:off x="53584" y="590924"/>
              <a:ext cx="1124319" cy="246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0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72" name="食品添加物">
              <a:extLst>
                <a:ext uri="{FF2B5EF4-FFF2-40B4-BE49-F238E27FC236}">
                  <a16:creationId xmlns:a16="http://schemas.microsoft.com/office/drawing/2014/main" id="{59DC8059-6791-4662-A73B-6BEACE2D51F6}"/>
                </a:ext>
              </a:extLst>
            </p:cNvPr>
            <p:cNvSpPr/>
            <p:nvPr/>
          </p:nvSpPr>
          <p:spPr>
            <a:xfrm>
              <a:off x="53584" y="191949"/>
              <a:ext cx="1124319" cy="246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0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73" name="醫學美容保健">
              <a:extLst>
                <a:ext uri="{FF2B5EF4-FFF2-40B4-BE49-F238E27FC236}">
                  <a16:creationId xmlns:a16="http://schemas.microsoft.com/office/drawing/2014/main" id="{55070B31-1E47-43DC-8173-1ABB31BC8A10}"/>
                </a:ext>
              </a:extLst>
            </p:cNvPr>
            <p:cNvSpPr/>
            <p:nvPr/>
          </p:nvSpPr>
          <p:spPr>
            <a:xfrm>
              <a:off x="68035" y="2006442"/>
              <a:ext cx="1095418" cy="246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0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476" name="群組 9">
            <a:extLst>
              <a:ext uri="{FF2B5EF4-FFF2-40B4-BE49-F238E27FC236}">
                <a16:creationId xmlns:a16="http://schemas.microsoft.com/office/drawing/2014/main" id="{9D7853EC-8427-4510-9B7F-9EF85DB80B94}"/>
              </a:ext>
            </a:extLst>
          </p:cNvPr>
          <p:cNvGrpSpPr/>
          <p:nvPr/>
        </p:nvGrpSpPr>
        <p:grpSpPr>
          <a:xfrm>
            <a:off x="7766917" y="3742262"/>
            <a:ext cx="1037624" cy="1968795"/>
            <a:chOff x="53585" y="-7538"/>
            <a:chExt cx="1037622" cy="1968794"/>
          </a:xfrm>
        </p:grpSpPr>
        <p:sp>
          <p:nvSpPr>
            <p:cNvPr id="477" name="分子生物學">
              <a:extLst>
                <a:ext uri="{FF2B5EF4-FFF2-40B4-BE49-F238E27FC236}">
                  <a16:creationId xmlns:a16="http://schemas.microsoft.com/office/drawing/2014/main" id="{124BC305-D7E8-4790-AFC9-F36F072BB1D0}"/>
                </a:ext>
              </a:extLst>
            </p:cNvPr>
            <p:cNvSpPr/>
            <p:nvPr/>
          </p:nvSpPr>
          <p:spPr>
            <a:xfrm>
              <a:off x="53585" y="-7538"/>
              <a:ext cx="1037621" cy="246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0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78" name="化妝品法規暨品質管制">
              <a:extLst>
                <a:ext uri="{FF2B5EF4-FFF2-40B4-BE49-F238E27FC236}">
                  <a16:creationId xmlns:a16="http://schemas.microsoft.com/office/drawing/2014/main" id="{779A4480-35B5-432C-AF81-7C9D8733296F}"/>
                </a:ext>
              </a:extLst>
            </p:cNvPr>
            <p:cNvSpPr/>
            <p:nvPr/>
          </p:nvSpPr>
          <p:spPr>
            <a:xfrm>
              <a:off x="53585" y="509904"/>
              <a:ext cx="1037621" cy="200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7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79" name="營養生化">
              <a:extLst>
                <a:ext uri="{FF2B5EF4-FFF2-40B4-BE49-F238E27FC236}">
                  <a16:creationId xmlns:a16="http://schemas.microsoft.com/office/drawing/2014/main" id="{2D39A2DF-DBE7-41C2-BE26-838890A5D533}"/>
                </a:ext>
              </a:extLst>
            </p:cNvPr>
            <p:cNvSpPr/>
            <p:nvPr/>
          </p:nvSpPr>
          <p:spPr>
            <a:xfrm>
              <a:off x="63371" y="1475539"/>
              <a:ext cx="1027836" cy="246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0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80" name="醫學美容產業實務">
              <a:extLst>
                <a:ext uri="{FF2B5EF4-FFF2-40B4-BE49-F238E27FC236}">
                  <a16:creationId xmlns:a16="http://schemas.microsoft.com/office/drawing/2014/main" id="{7629B6F1-B220-4AA2-97BC-0D7568308077}"/>
                </a:ext>
              </a:extLst>
            </p:cNvPr>
            <p:cNvSpPr/>
            <p:nvPr/>
          </p:nvSpPr>
          <p:spPr>
            <a:xfrm>
              <a:off x="53585" y="741696"/>
              <a:ext cx="1037621" cy="230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9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81" name="化妝品分析檢驗學實驗">
              <a:extLst>
                <a:ext uri="{FF2B5EF4-FFF2-40B4-BE49-F238E27FC236}">
                  <a16:creationId xmlns:a16="http://schemas.microsoft.com/office/drawing/2014/main" id="{A9A2CC13-2ACC-48E7-B6F4-9EE9A41A8075}"/>
                </a:ext>
              </a:extLst>
            </p:cNvPr>
            <p:cNvSpPr/>
            <p:nvPr/>
          </p:nvSpPr>
          <p:spPr>
            <a:xfrm>
              <a:off x="53585" y="1251442"/>
              <a:ext cx="1037621" cy="200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>
                <a:defRPr sz="7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82" name="食品工廠管理">
              <a:extLst>
                <a:ext uri="{FF2B5EF4-FFF2-40B4-BE49-F238E27FC236}">
                  <a16:creationId xmlns:a16="http://schemas.microsoft.com/office/drawing/2014/main" id="{E1429676-64AB-4184-9005-F4560AAA7692}"/>
                </a:ext>
              </a:extLst>
            </p:cNvPr>
            <p:cNvSpPr/>
            <p:nvPr/>
          </p:nvSpPr>
          <p:spPr>
            <a:xfrm>
              <a:off x="53585" y="239641"/>
              <a:ext cx="1037621" cy="246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0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83" name="長照與老人營養學">
              <a:extLst>
                <a:ext uri="{FF2B5EF4-FFF2-40B4-BE49-F238E27FC236}">
                  <a16:creationId xmlns:a16="http://schemas.microsoft.com/office/drawing/2014/main" id="{8ACD6A96-A798-497C-91B8-A1F90BBFA7ED}"/>
                </a:ext>
              </a:extLst>
            </p:cNvPr>
            <p:cNvSpPr/>
            <p:nvPr/>
          </p:nvSpPr>
          <p:spPr>
            <a:xfrm>
              <a:off x="63371" y="1730426"/>
              <a:ext cx="1027833" cy="230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9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84" name="化妝品分析檢驗學">
              <a:extLst>
                <a:ext uri="{FF2B5EF4-FFF2-40B4-BE49-F238E27FC236}">
                  <a16:creationId xmlns:a16="http://schemas.microsoft.com/office/drawing/2014/main" id="{41093931-3854-4082-89AE-AE0B988190B0}"/>
                </a:ext>
              </a:extLst>
            </p:cNvPr>
            <p:cNvSpPr/>
            <p:nvPr/>
          </p:nvSpPr>
          <p:spPr>
            <a:xfrm>
              <a:off x="53585" y="988875"/>
              <a:ext cx="1037621" cy="230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>
                <a:defRPr sz="9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</p:grpSp>
      <p:sp>
        <p:nvSpPr>
          <p:cNvPr id="191" name="矩形 190">
            <a:extLst>
              <a:ext uri="{FF2B5EF4-FFF2-40B4-BE49-F238E27FC236}">
                <a16:creationId xmlns:a16="http://schemas.microsoft.com/office/drawing/2014/main" id="{7B10AAC5-2DA6-460E-AAA5-C2FCB685F460}"/>
              </a:ext>
            </a:extLst>
          </p:cNvPr>
          <p:cNvSpPr/>
          <p:nvPr/>
        </p:nvSpPr>
        <p:spPr>
          <a:xfrm>
            <a:off x="6129678" y="1688236"/>
            <a:ext cx="136494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defRPr sz="1100">
                <a:latin typeface="標楷體"/>
                <a:ea typeface="標楷體"/>
                <a:cs typeface="標楷體"/>
                <a:sym typeface="標楷體"/>
              </a:defRPr>
            </a:pPr>
            <a:r>
              <a:rPr lang="zh-TW" altLang="en-US" sz="1000" b="1" kern="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社會工作研究法</a:t>
            </a:r>
          </a:p>
        </p:txBody>
      </p:sp>
      <p:sp>
        <p:nvSpPr>
          <p:cNvPr id="193" name="矩形 192">
            <a:extLst>
              <a:ext uri="{FF2B5EF4-FFF2-40B4-BE49-F238E27FC236}">
                <a16:creationId xmlns:a16="http://schemas.microsoft.com/office/drawing/2014/main" id="{9069EE02-25ED-4C9F-927C-F381C12B78B6}"/>
              </a:ext>
            </a:extLst>
          </p:cNvPr>
          <p:cNvSpPr/>
          <p:nvPr/>
        </p:nvSpPr>
        <p:spPr>
          <a:xfrm>
            <a:off x="4729756" y="4230375"/>
            <a:ext cx="124321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defRPr sz="1100">
                <a:latin typeface="標楷體"/>
                <a:ea typeface="標楷體"/>
                <a:cs typeface="標楷體"/>
                <a:sym typeface="標楷體"/>
              </a:defRPr>
            </a:pPr>
            <a:endParaRPr lang="zh-TW" altLang="en-US" sz="1000" b="1" kern="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94" name="矩形 193">
            <a:extLst>
              <a:ext uri="{FF2B5EF4-FFF2-40B4-BE49-F238E27FC236}">
                <a16:creationId xmlns:a16="http://schemas.microsoft.com/office/drawing/2014/main" id="{1C57C29D-33A5-42F9-AD6C-E8F35CF9C5C3}"/>
              </a:ext>
            </a:extLst>
          </p:cNvPr>
          <p:cNvSpPr/>
          <p:nvPr/>
        </p:nvSpPr>
        <p:spPr>
          <a:xfrm>
            <a:off x="4727723" y="3856217"/>
            <a:ext cx="124321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defRPr sz="1100">
                <a:latin typeface="標楷體"/>
                <a:ea typeface="標楷體"/>
                <a:cs typeface="標楷體"/>
                <a:sym typeface="標楷體"/>
              </a:defRPr>
            </a:pPr>
            <a:endParaRPr lang="zh-TW" altLang="en-US" sz="1000" b="1" kern="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99" name="圓角矩形">
            <a:extLst>
              <a:ext uri="{FF2B5EF4-FFF2-40B4-BE49-F238E27FC236}">
                <a16:creationId xmlns:a16="http://schemas.microsoft.com/office/drawing/2014/main" id="{664EFAF0-818E-4319-B098-CDAFDB2727F7}"/>
              </a:ext>
            </a:extLst>
          </p:cNvPr>
          <p:cNvSpPr/>
          <p:nvPr/>
        </p:nvSpPr>
        <p:spPr>
          <a:xfrm>
            <a:off x="3208834" y="4311040"/>
            <a:ext cx="1281190" cy="242182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1">
                  <a:hueOff val="357503"/>
                  <a:satOff val="54545"/>
                  <a:lumOff val="29273"/>
                </a:schemeClr>
              </a:gs>
              <a:gs pos="35000">
                <a:srgbClr val="BDD4FF"/>
              </a:gs>
              <a:gs pos="100000">
                <a:schemeClr val="accent1">
                  <a:hueOff val="418253"/>
                  <a:satOff val="54545"/>
                  <a:lumOff val="42493"/>
                </a:schemeClr>
              </a:gs>
            </a:gsLst>
            <a:lin ang="16200000" scaled="0"/>
          </a:gradFill>
          <a:ln w="9525" cap="flat">
            <a:solidFill>
              <a:srgbClr val="4A7EBB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 hangingPunct="0">
              <a:defRPr sz="1100">
                <a:latin typeface="標楷體"/>
                <a:ea typeface="標楷體"/>
                <a:cs typeface="標楷體"/>
                <a:sym typeface="標楷體"/>
              </a:defRPr>
            </a:pPr>
            <a:endParaRPr sz="1100" kern="0">
              <a:solidFill>
                <a:srgbClr val="000000"/>
              </a:solidFill>
              <a:latin typeface="標楷體"/>
              <a:ea typeface="標楷體"/>
              <a:cs typeface="標楷體"/>
              <a:sym typeface="標楷體"/>
            </a:endParaRPr>
          </a:p>
        </p:txBody>
      </p:sp>
      <p:sp>
        <p:nvSpPr>
          <p:cNvPr id="200" name="矩形 199">
            <a:extLst>
              <a:ext uri="{FF2B5EF4-FFF2-40B4-BE49-F238E27FC236}">
                <a16:creationId xmlns:a16="http://schemas.microsoft.com/office/drawing/2014/main" id="{772ADF0A-17A0-4200-AEE2-E58A9AC42EEE}"/>
              </a:ext>
            </a:extLst>
          </p:cNvPr>
          <p:cNvSpPr/>
          <p:nvPr/>
        </p:nvSpPr>
        <p:spPr>
          <a:xfrm>
            <a:off x="3223329" y="4318581"/>
            <a:ext cx="123488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defRPr sz="1100">
                <a:latin typeface="標楷體"/>
                <a:ea typeface="標楷體"/>
                <a:cs typeface="標楷體"/>
                <a:sym typeface="標楷體"/>
              </a:defRPr>
            </a:pPr>
            <a:r>
              <a:rPr lang="zh-TW" altLang="en-US" sz="1000" b="1" kern="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標楷體"/>
              </a:rPr>
              <a:t>人文社會與</a:t>
            </a:r>
            <a:r>
              <a:rPr lang="en-US" altLang="zh-TW" sz="1000" b="1" kern="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標楷體"/>
              </a:rPr>
              <a:t>AI</a:t>
            </a:r>
            <a:r>
              <a:rPr lang="zh-TW" altLang="en-US" sz="1000" b="1" kern="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標楷體"/>
              </a:rPr>
              <a:t>應用</a:t>
            </a:r>
          </a:p>
        </p:txBody>
      </p:sp>
      <p:sp>
        <p:nvSpPr>
          <p:cNvPr id="143" name="圓角矩形">
            <a:extLst>
              <a:ext uri="{FF2B5EF4-FFF2-40B4-BE49-F238E27FC236}">
                <a16:creationId xmlns:a16="http://schemas.microsoft.com/office/drawing/2014/main" id="{40BC464F-A34B-4557-A331-D4DC21200CFD}"/>
              </a:ext>
            </a:extLst>
          </p:cNvPr>
          <p:cNvSpPr/>
          <p:nvPr/>
        </p:nvSpPr>
        <p:spPr>
          <a:xfrm>
            <a:off x="6183000" y="3849447"/>
            <a:ext cx="1221382" cy="232370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2">
                  <a:hueOff val="-39879"/>
                  <a:satOff val="52282"/>
                  <a:lumOff val="29251"/>
                </a:schemeClr>
              </a:gs>
              <a:gs pos="35000">
                <a:srgbClr val="FFBFBE"/>
              </a:gs>
              <a:gs pos="100000">
                <a:schemeClr val="accent2">
                  <a:hueOff val="-44018"/>
                  <a:satOff val="52282"/>
                  <a:lumOff val="42346"/>
                </a:schemeClr>
              </a:gs>
            </a:gsLst>
            <a:lin ang="16200000" scaled="0"/>
          </a:gradFill>
          <a:ln w="9525" cap="flat">
            <a:solidFill>
              <a:srgbClr val="BE4B48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 hangingPunct="0">
              <a:defRPr sz="1100">
                <a:latin typeface="標楷體"/>
                <a:ea typeface="標楷體"/>
                <a:cs typeface="標楷體"/>
                <a:sym typeface="標楷體"/>
              </a:defRPr>
            </a:pPr>
            <a:r>
              <a:rPr lang="zh-TW" altLang="en-US" sz="1000" b="1" kern="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Calibri"/>
              </a:rPr>
              <a:t>早期療育社會工作</a:t>
            </a:r>
            <a:endParaRPr sz="1000" b="1" kern="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Calibri"/>
            </a:endParaRPr>
          </a:p>
        </p:txBody>
      </p:sp>
      <p:sp>
        <p:nvSpPr>
          <p:cNvPr id="148" name="圓角矩形">
            <a:extLst>
              <a:ext uri="{FF2B5EF4-FFF2-40B4-BE49-F238E27FC236}">
                <a16:creationId xmlns:a16="http://schemas.microsoft.com/office/drawing/2014/main" id="{F1B26C3D-7A57-4250-88CC-88CBFD147BD3}"/>
              </a:ext>
            </a:extLst>
          </p:cNvPr>
          <p:cNvSpPr/>
          <p:nvPr/>
        </p:nvSpPr>
        <p:spPr>
          <a:xfrm>
            <a:off x="6180796" y="2014873"/>
            <a:ext cx="1222028" cy="237593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2">
                  <a:hueOff val="-39879"/>
                  <a:satOff val="52282"/>
                  <a:lumOff val="29251"/>
                </a:schemeClr>
              </a:gs>
              <a:gs pos="35000">
                <a:srgbClr val="FFBFBE"/>
              </a:gs>
              <a:gs pos="100000">
                <a:schemeClr val="accent2">
                  <a:hueOff val="-44018"/>
                  <a:satOff val="52282"/>
                  <a:lumOff val="42346"/>
                </a:schemeClr>
              </a:gs>
            </a:gsLst>
            <a:lin ang="16200000" scaled="0"/>
          </a:gradFill>
          <a:ln w="9525" cap="flat">
            <a:solidFill>
              <a:srgbClr val="BE4B48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 hangingPunct="0">
              <a:defRPr sz="1100">
                <a:latin typeface="標楷體"/>
                <a:ea typeface="標楷體"/>
                <a:cs typeface="標楷體"/>
                <a:sym typeface="標楷體"/>
              </a:defRPr>
            </a:pPr>
            <a:r>
              <a:rPr lang="zh-TW" altLang="en-US" sz="1000" b="1" kern="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Calibri"/>
              </a:rPr>
              <a:t>方案設計與評估</a:t>
            </a:r>
            <a:endParaRPr sz="1000" b="1" kern="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Calibri"/>
            </a:endParaRPr>
          </a:p>
        </p:txBody>
      </p:sp>
      <p:sp>
        <p:nvSpPr>
          <p:cNvPr id="115" name="圓角矩形">
            <a:extLst>
              <a:ext uri="{FF2B5EF4-FFF2-40B4-BE49-F238E27FC236}">
                <a16:creationId xmlns:a16="http://schemas.microsoft.com/office/drawing/2014/main" id="{D4517FA1-DC04-4052-A7C6-0A0A9791DC37}"/>
              </a:ext>
            </a:extLst>
          </p:cNvPr>
          <p:cNvSpPr/>
          <p:nvPr/>
        </p:nvSpPr>
        <p:spPr>
          <a:xfrm>
            <a:off x="7669982" y="1703102"/>
            <a:ext cx="1308709" cy="281834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2">
                  <a:hueOff val="-39879"/>
                  <a:satOff val="52282"/>
                  <a:lumOff val="29251"/>
                </a:schemeClr>
              </a:gs>
              <a:gs pos="35000">
                <a:srgbClr val="FFBFBE"/>
              </a:gs>
              <a:gs pos="100000">
                <a:schemeClr val="accent2">
                  <a:hueOff val="-44018"/>
                  <a:satOff val="52282"/>
                  <a:lumOff val="42346"/>
                </a:schemeClr>
              </a:gs>
            </a:gsLst>
            <a:lin ang="16200000" scaled="0"/>
          </a:gradFill>
          <a:ln w="9525" cap="flat">
            <a:solidFill>
              <a:srgbClr val="BE4B48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 hangingPunct="0"/>
            <a:r>
              <a:rPr lang="zh-TW" altLang="en-US" sz="1000" b="1" kern="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Calibri"/>
              </a:rPr>
              <a:t>社會政策與社會立法</a:t>
            </a:r>
            <a:endParaRPr sz="1000" b="1" kern="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Calibri"/>
            </a:endParaRPr>
          </a:p>
        </p:txBody>
      </p:sp>
      <p:sp>
        <p:nvSpPr>
          <p:cNvPr id="116" name="圓角矩形">
            <a:extLst>
              <a:ext uri="{FF2B5EF4-FFF2-40B4-BE49-F238E27FC236}">
                <a16:creationId xmlns:a16="http://schemas.microsoft.com/office/drawing/2014/main" id="{2886BCB2-A060-4B17-A8A3-C5E2E2B601F4}"/>
              </a:ext>
            </a:extLst>
          </p:cNvPr>
          <p:cNvSpPr/>
          <p:nvPr/>
        </p:nvSpPr>
        <p:spPr>
          <a:xfrm>
            <a:off x="4757966" y="4662930"/>
            <a:ext cx="1308709" cy="281834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2">
                  <a:hueOff val="-39879"/>
                  <a:satOff val="52282"/>
                  <a:lumOff val="29251"/>
                </a:schemeClr>
              </a:gs>
              <a:gs pos="35000">
                <a:srgbClr val="FFBFBE"/>
              </a:gs>
              <a:gs pos="100000">
                <a:schemeClr val="accent2">
                  <a:hueOff val="-44018"/>
                  <a:satOff val="52282"/>
                  <a:lumOff val="42346"/>
                </a:schemeClr>
              </a:gs>
            </a:gsLst>
            <a:lin ang="16200000" scaled="0"/>
          </a:gradFill>
          <a:ln w="9525" cap="flat">
            <a:solidFill>
              <a:srgbClr val="BE4B48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 hangingPunct="0"/>
            <a:r>
              <a:rPr lang="zh-TW" altLang="en-US" sz="1000" b="1" kern="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Calibri"/>
              </a:rPr>
              <a:t>藝術輔療社會工作</a:t>
            </a:r>
            <a:endParaRPr sz="1000" b="1" kern="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Calibri"/>
            </a:endParaRPr>
          </a:p>
        </p:txBody>
      </p:sp>
      <p:sp>
        <p:nvSpPr>
          <p:cNvPr id="114" name="圓角矩形">
            <a:extLst>
              <a:ext uri="{FF2B5EF4-FFF2-40B4-BE49-F238E27FC236}">
                <a16:creationId xmlns:a16="http://schemas.microsoft.com/office/drawing/2014/main" id="{E0B23F35-B933-4A36-BDC9-71AE8A6ED15A}"/>
              </a:ext>
            </a:extLst>
          </p:cNvPr>
          <p:cNvSpPr/>
          <p:nvPr/>
        </p:nvSpPr>
        <p:spPr>
          <a:xfrm>
            <a:off x="4600719" y="1665738"/>
            <a:ext cx="1222028" cy="237593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2">
                  <a:hueOff val="-39879"/>
                  <a:satOff val="52282"/>
                  <a:lumOff val="29251"/>
                </a:schemeClr>
              </a:gs>
              <a:gs pos="35000">
                <a:srgbClr val="FFBFBE"/>
              </a:gs>
              <a:gs pos="100000">
                <a:schemeClr val="accent2">
                  <a:hueOff val="-44018"/>
                  <a:satOff val="52282"/>
                  <a:lumOff val="42346"/>
                </a:schemeClr>
              </a:gs>
            </a:gsLst>
            <a:lin ang="16200000" scaled="0"/>
          </a:gradFill>
          <a:ln w="9525" cap="flat">
            <a:solidFill>
              <a:srgbClr val="BE4B48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 hangingPunct="0">
              <a:defRPr sz="1100">
                <a:latin typeface="標楷體"/>
                <a:ea typeface="標楷體"/>
                <a:cs typeface="標楷體"/>
                <a:sym typeface="標楷體"/>
              </a:defRPr>
            </a:pPr>
            <a:r>
              <a:rPr lang="zh-TW" altLang="en-US" sz="1000" b="1" kern="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Calibri"/>
              </a:rPr>
              <a:t>社會個案工作</a:t>
            </a:r>
            <a:endParaRPr sz="1000" b="1" kern="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Calibri"/>
            </a:endParaRPr>
          </a:p>
        </p:txBody>
      </p:sp>
      <p:sp>
        <p:nvSpPr>
          <p:cNvPr id="119" name="圓角矩形">
            <a:extLst>
              <a:ext uri="{FF2B5EF4-FFF2-40B4-BE49-F238E27FC236}">
                <a16:creationId xmlns:a16="http://schemas.microsoft.com/office/drawing/2014/main" id="{5F246FEF-946F-4C27-8EFA-970B8FD3B0DF}"/>
              </a:ext>
            </a:extLst>
          </p:cNvPr>
          <p:cNvSpPr/>
          <p:nvPr/>
        </p:nvSpPr>
        <p:spPr>
          <a:xfrm>
            <a:off x="6199194" y="2807169"/>
            <a:ext cx="1222028" cy="237593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2">
                  <a:hueOff val="-39879"/>
                  <a:satOff val="52282"/>
                  <a:lumOff val="29251"/>
                </a:schemeClr>
              </a:gs>
              <a:gs pos="35000">
                <a:srgbClr val="FFBFBE"/>
              </a:gs>
              <a:gs pos="100000">
                <a:schemeClr val="accent2">
                  <a:hueOff val="-44018"/>
                  <a:satOff val="52282"/>
                  <a:lumOff val="42346"/>
                </a:schemeClr>
              </a:gs>
            </a:gsLst>
            <a:lin ang="16200000" scaled="0"/>
          </a:gradFill>
          <a:ln w="9525" cap="flat">
            <a:solidFill>
              <a:srgbClr val="BE4B48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 hangingPunct="0">
              <a:defRPr sz="1100">
                <a:latin typeface="標楷體"/>
                <a:ea typeface="標楷體"/>
                <a:cs typeface="標楷體"/>
                <a:sym typeface="標楷體"/>
              </a:defRPr>
            </a:pPr>
            <a:r>
              <a:rPr lang="zh-TW" altLang="en-US" sz="1000" b="1" kern="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標楷體"/>
              </a:rPr>
              <a:t>助人與會談技巧</a:t>
            </a:r>
            <a:endParaRPr sz="1000" b="1" kern="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Calibri"/>
            </a:endParaRPr>
          </a:p>
        </p:txBody>
      </p:sp>
      <p:sp>
        <p:nvSpPr>
          <p:cNvPr id="121" name="圓角矩形">
            <a:extLst>
              <a:ext uri="{FF2B5EF4-FFF2-40B4-BE49-F238E27FC236}">
                <a16:creationId xmlns:a16="http://schemas.microsoft.com/office/drawing/2014/main" id="{60C0B948-6D2B-4168-A256-09BC7B97D978}"/>
              </a:ext>
            </a:extLst>
          </p:cNvPr>
          <p:cNvSpPr/>
          <p:nvPr/>
        </p:nvSpPr>
        <p:spPr>
          <a:xfrm>
            <a:off x="6201495" y="4235148"/>
            <a:ext cx="1267250" cy="237593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2">
                  <a:hueOff val="-39879"/>
                  <a:satOff val="52282"/>
                  <a:lumOff val="29251"/>
                </a:schemeClr>
              </a:gs>
              <a:gs pos="35000">
                <a:srgbClr val="FFBFBE"/>
              </a:gs>
              <a:gs pos="100000">
                <a:schemeClr val="accent2">
                  <a:hueOff val="-44018"/>
                  <a:satOff val="52282"/>
                  <a:lumOff val="42346"/>
                </a:schemeClr>
              </a:gs>
            </a:gsLst>
            <a:lin ang="16200000" scaled="0"/>
          </a:gradFill>
          <a:ln w="9525" cap="flat">
            <a:solidFill>
              <a:srgbClr val="BE4B48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 hangingPunct="0">
              <a:defRPr sz="1100">
                <a:latin typeface="標楷體"/>
                <a:ea typeface="標楷體"/>
                <a:cs typeface="標楷體"/>
                <a:sym typeface="標楷體"/>
              </a:defRPr>
            </a:pPr>
            <a:r>
              <a:rPr lang="zh-TW" altLang="en-US" sz="1000" b="1" kern="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標楷體"/>
              </a:rPr>
              <a:t>安寧照顧與悲傷輔導</a:t>
            </a:r>
            <a:endParaRPr sz="1000" b="1" kern="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Calibri"/>
            </a:endParaRPr>
          </a:p>
        </p:txBody>
      </p:sp>
      <p:sp>
        <p:nvSpPr>
          <p:cNvPr id="122" name="圓角矩形">
            <a:extLst>
              <a:ext uri="{FF2B5EF4-FFF2-40B4-BE49-F238E27FC236}">
                <a16:creationId xmlns:a16="http://schemas.microsoft.com/office/drawing/2014/main" id="{D752A7A9-EC6D-4513-BB43-F44D7D317C03}"/>
              </a:ext>
            </a:extLst>
          </p:cNvPr>
          <p:cNvSpPr/>
          <p:nvPr/>
        </p:nvSpPr>
        <p:spPr>
          <a:xfrm>
            <a:off x="6196366" y="2419914"/>
            <a:ext cx="1222028" cy="237593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2">
                  <a:hueOff val="-39879"/>
                  <a:satOff val="52282"/>
                  <a:lumOff val="29251"/>
                </a:schemeClr>
              </a:gs>
              <a:gs pos="35000">
                <a:srgbClr val="FFBFBE"/>
              </a:gs>
              <a:gs pos="100000">
                <a:schemeClr val="accent2">
                  <a:hueOff val="-44018"/>
                  <a:satOff val="52282"/>
                  <a:lumOff val="42346"/>
                </a:schemeClr>
              </a:gs>
            </a:gsLst>
            <a:lin ang="16200000" scaled="0"/>
          </a:gradFill>
          <a:ln w="9525" cap="flat">
            <a:solidFill>
              <a:srgbClr val="BE4B48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 hangingPunct="0">
              <a:defRPr sz="1100">
                <a:latin typeface="標楷體"/>
                <a:ea typeface="標楷體"/>
                <a:cs typeface="標楷體"/>
                <a:sym typeface="標楷體"/>
              </a:defRPr>
            </a:pPr>
            <a:r>
              <a:rPr lang="zh-TW" altLang="en-US" sz="1000" b="1" kern="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標楷體"/>
              </a:rPr>
              <a:t>學校社會工作</a:t>
            </a:r>
            <a:endParaRPr lang="zh-TW" altLang="en-US" sz="1000" b="1" kern="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Calibri"/>
            </a:endParaRPr>
          </a:p>
        </p:txBody>
      </p:sp>
      <p:sp>
        <p:nvSpPr>
          <p:cNvPr id="123" name="圓角矩形">
            <a:extLst>
              <a:ext uri="{FF2B5EF4-FFF2-40B4-BE49-F238E27FC236}">
                <a16:creationId xmlns:a16="http://schemas.microsoft.com/office/drawing/2014/main" id="{3426E632-4096-4492-8971-03D3FD94E1AF}"/>
              </a:ext>
            </a:extLst>
          </p:cNvPr>
          <p:cNvSpPr/>
          <p:nvPr/>
        </p:nvSpPr>
        <p:spPr>
          <a:xfrm>
            <a:off x="7717340" y="2078160"/>
            <a:ext cx="1308709" cy="281834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2">
                  <a:hueOff val="-39879"/>
                  <a:satOff val="52282"/>
                  <a:lumOff val="29251"/>
                </a:schemeClr>
              </a:gs>
              <a:gs pos="35000">
                <a:srgbClr val="FFBFBE"/>
              </a:gs>
              <a:gs pos="100000">
                <a:schemeClr val="accent2">
                  <a:hueOff val="-44018"/>
                  <a:satOff val="52282"/>
                  <a:lumOff val="42346"/>
                </a:schemeClr>
              </a:gs>
            </a:gsLst>
            <a:lin ang="16200000" scaled="0"/>
          </a:gradFill>
          <a:ln w="9525" cap="flat">
            <a:solidFill>
              <a:srgbClr val="BE4B48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 hangingPunct="0"/>
            <a:r>
              <a:rPr lang="zh-TW" altLang="en-US" sz="1000" b="1" kern="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Calibri"/>
              </a:rPr>
              <a:t>心理測驗</a:t>
            </a:r>
            <a:endParaRPr sz="1000" b="1" kern="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Calibri"/>
            </a:endParaRPr>
          </a:p>
        </p:txBody>
      </p:sp>
      <p:sp>
        <p:nvSpPr>
          <p:cNvPr id="125" name="圓角矩形">
            <a:extLst>
              <a:ext uri="{FF2B5EF4-FFF2-40B4-BE49-F238E27FC236}">
                <a16:creationId xmlns:a16="http://schemas.microsoft.com/office/drawing/2014/main" id="{36273627-0369-4C00-A42A-AEE0AA4384C6}"/>
              </a:ext>
            </a:extLst>
          </p:cNvPr>
          <p:cNvSpPr/>
          <p:nvPr/>
        </p:nvSpPr>
        <p:spPr>
          <a:xfrm>
            <a:off x="7705980" y="2460814"/>
            <a:ext cx="1308709" cy="281834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2">
                  <a:hueOff val="-39879"/>
                  <a:satOff val="52282"/>
                  <a:lumOff val="29251"/>
                </a:schemeClr>
              </a:gs>
              <a:gs pos="35000">
                <a:srgbClr val="FFBFBE"/>
              </a:gs>
              <a:gs pos="100000">
                <a:schemeClr val="accent2">
                  <a:hueOff val="-44018"/>
                  <a:satOff val="52282"/>
                  <a:lumOff val="42346"/>
                </a:schemeClr>
              </a:gs>
            </a:gsLst>
            <a:lin ang="16200000" scaled="0"/>
          </a:gradFill>
          <a:ln w="9525" cap="flat">
            <a:solidFill>
              <a:srgbClr val="BE4B48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 hangingPunct="0">
              <a:defRPr sz="1100">
                <a:latin typeface="標楷體"/>
                <a:ea typeface="標楷體"/>
                <a:cs typeface="標楷體"/>
                <a:sym typeface="標楷體"/>
              </a:defRPr>
            </a:pPr>
            <a:r>
              <a:rPr lang="zh-TW" altLang="en-US" sz="1000" b="1" kern="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標楷體"/>
              </a:rPr>
              <a:t>社會工作倫理</a:t>
            </a:r>
          </a:p>
        </p:txBody>
      </p:sp>
      <p:sp>
        <p:nvSpPr>
          <p:cNvPr id="126" name="圓角矩形">
            <a:extLst>
              <a:ext uri="{FF2B5EF4-FFF2-40B4-BE49-F238E27FC236}">
                <a16:creationId xmlns:a16="http://schemas.microsoft.com/office/drawing/2014/main" id="{517906A0-B59C-4897-9384-56D94AE1AC84}"/>
              </a:ext>
            </a:extLst>
          </p:cNvPr>
          <p:cNvSpPr/>
          <p:nvPr/>
        </p:nvSpPr>
        <p:spPr>
          <a:xfrm>
            <a:off x="3210456" y="2356650"/>
            <a:ext cx="1161415" cy="246252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2">
                  <a:hueOff val="-39879"/>
                  <a:satOff val="52282"/>
                  <a:lumOff val="29251"/>
                </a:schemeClr>
              </a:gs>
              <a:gs pos="35000">
                <a:srgbClr val="FFBFBE"/>
              </a:gs>
              <a:gs pos="100000">
                <a:schemeClr val="accent2">
                  <a:hueOff val="-44018"/>
                  <a:satOff val="52282"/>
                  <a:lumOff val="42346"/>
                </a:schemeClr>
              </a:gs>
            </a:gsLst>
            <a:lin ang="16200000" scaled="0"/>
          </a:gradFill>
          <a:ln w="9525" cap="flat">
            <a:solidFill>
              <a:srgbClr val="BE4B48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 hangingPunct="0">
              <a:defRPr sz="1100">
                <a:latin typeface="標楷體"/>
                <a:ea typeface="標楷體"/>
                <a:cs typeface="標楷體"/>
                <a:sym typeface="標楷體"/>
              </a:defRPr>
            </a:pPr>
            <a:r>
              <a:rPr lang="zh-TW" altLang="en-US" sz="1000" b="1" kern="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標楷體"/>
                <a:sym typeface="標楷體"/>
              </a:rPr>
              <a:t>普通心理學</a:t>
            </a:r>
          </a:p>
        </p:txBody>
      </p:sp>
      <p:sp>
        <p:nvSpPr>
          <p:cNvPr id="127" name="圓角矩形">
            <a:extLst>
              <a:ext uri="{FF2B5EF4-FFF2-40B4-BE49-F238E27FC236}">
                <a16:creationId xmlns:a16="http://schemas.microsoft.com/office/drawing/2014/main" id="{3640CEC8-9C54-4BD7-9E6B-D4DBB02528DE}"/>
              </a:ext>
            </a:extLst>
          </p:cNvPr>
          <p:cNvSpPr/>
          <p:nvPr/>
        </p:nvSpPr>
        <p:spPr>
          <a:xfrm>
            <a:off x="4736486" y="3824389"/>
            <a:ext cx="1308709" cy="281834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2">
                  <a:hueOff val="-39879"/>
                  <a:satOff val="52282"/>
                  <a:lumOff val="29251"/>
                </a:schemeClr>
              </a:gs>
              <a:gs pos="35000">
                <a:srgbClr val="FFBFBE"/>
              </a:gs>
              <a:gs pos="100000">
                <a:schemeClr val="accent2">
                  <a:hueOff val="-44018"/>
                  <a:satOff val="52282"/>
                  <a:lumOff val="42346"/>
                </a:schemeClr>
              </a:gs>
            </a:gsLst>
            <a:lin ang="16200000" scaled="0"/>
          </a:gradFill>
          <a:ln w="9525" cap="flat">
            <a:solidFill>
              <a:srgbClr val="BE4B48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 hangingPunct="0"/>
            <a:r>
              <a:rPr lang="zh-TW" altLang="en-US" sz="1000" b="1" kern="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Calibri"/>
              </a:rPr>
              <a:t>人類行為與社會環境</a:t>
            </a:r>
          </a:p>
        </p:txBody>
      </p:sp>
      <p:sp>
        <p:nvSpPr>
          <p:cNvPr id="128" name="圓角矩形">
            <a:extLst>
              <a:ext uri="{FF2B5EF4-FFF2-40B4-BE49-F238E27FC236}">
                <a16:creationId xmlns:a16="http://schemas.microsoft.com/office/drawing/2014/main" id="{911C70E9-C57B-4EE2-B966-5FC955E8D9ED}"/>
              </a:ext>
            </a:extLst>
          </p:cNvPr>
          <p:cNvSpPr/>
          <p:nvPr/>
        </p:nvSpPr>
        <p:spPr>
          <a:xfrm>
            <a:off x="3207583" y="4673942"/>
            <a:ext cx="1274073" cy="273175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2">
                  <a:hueOff val="-39879"/>
                  <a:satOff val="52282"/>
                  <a:lumOff val="29251"/>
                </a:schemeClr>
              </a:gs>
              <a:gs pos="35000">
                <a:srgbClr val="FFBFBE"/>
              </a:gs>
              <a:gs pos="100000">
                <a:schemeClr val="accent2">
                  <a:hueOff val="-44018"/>
                  <a:satOff val="52282"/>
                  <a:lumOff val="42346"/>
                </a:schemeClr>
              </a:gs>
            </a:gsLst>
            <a:lin ang="16200000" scaled="0"/>
          </a:gradFill>
          <a:ln w="9525" cap="flat">
            <a:solidFill>
              <a:srgbClr val="BE4B48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 hangingPunct="0">
              <a:defRPr sz="1100">
                <a:latin typeface="標楷體"/>
                <a:ea typeface="標楷體"/>
                <a:cs typeface="標楷體"/>
                <a:sym typeface="標楷體"/>
              </a:defRPr>
            </a:pPr>
            <a:r>
              <a:rPr lang="zh-TW" altLang="en-US" sz="1000" b="1" kern="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標楷體"/>
              </a:rPr>
              <a:t>社會工作概論</a:t>
            </a:r>
          </a:p>
        </p:txBody>
      </p:sp>
      <p:sp>
        <p:nvSpPr>
          <p:cNvPr id="129" name="圓角矩形">
            <a:extLst>
              <a:ext uri="{FF2B5EF4-FFF2-40B4-BE49-F238E27FC236}">
                <a16:creationId xmlns:a16="http://schemas.microsoft.com/office/drawing/2014/main" id="{DA7EA1A0-0B92-485F-BCCB-663F0087E43D}"/>
              </a:ext>
            </a:extLst>
          </p:cNvPr>
          <p:cNvSpPr/>
          <p:nvPr/>
        </p:nvSpPr>
        <p:spPr>
          <a:xfrm>
            <a:off x="4759752" y="4261994"/>
            <a:ext cx="1294341" cy="237593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2">
                  <a:hueOff val="-39879"/>
                  <a:satOff val="52282"/>
                  <a:lumOff val="29251"/>
                </a:schemeClr>
              </a:gs>
              <a:gs pos="35000">
                <a:srgbClr val="FFBFBE"/>
              </a:gs>
              <a:gs pos="100000">
                <a:schemeClr val="accent2">
                  <a:hueOff val="-44018"/>
                  <a:satOff val="52282"/>
                  <a:lumOff val="42346"/>
                </a:schemeClr>
              </a:gs>
            </a:gsLst>
            <a:lin ang="16200000" scaled="0"/>
          </a:gradFill>
          <a:ln w="9525" cap="flat">
            <a:solidFill>
              <a:srgbClr val="BE4B48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 hangingPunct="0"/>
            <a:r>
              <a:rPr lang="zh-TW" altLang="en-US" sz="1000" b="1" kern="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Calibri"/>
              </a:rPr>
              <a:t>社會統計</a:t>
            </a:r>
          </a:p>
        </p:txBody>
      </p:sp>
      <p:sp>
        <p:nvSpPr>
          <p:cNvPr id="130" name="圓角矩形">
            <a:extLst>
              <a:ext uri="{FF2B5EF4-FFF2-40B4-BE49-F238E27FC236}">
                <a16:creationId xmlns:a16="http://schemas.microsoft.com/office/drawing/2014/main" id="{77E44085-569E-441E-ADF0-D696E24B12C0}"/>
              </a:ext>
            </a:extLst>
          </p:cNvPr>
          <p:cNvSpPr/>
          <p:nvPr/>
        </p:nvSpPr>
        <p:spPr>
          <a:xfrm>
            <a:off x="6225072" y="3162243"/>
            <a:ext cx="1267250" cy="237593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2">
                  <a:hueOff val="-39879"/>
                  <a:satOff val="52282"/>
                  <a:lumOff val="29251"/>
                </a:schemeClr>
              </a:gs>
              <a:gs pos="35000">
                <a:srgbClr val="FFBFBE"/>
              </a:gs>
              <a:gs pos="100000">
                <a:schemeClr val="accent2">
                  <a:hueOff val="-44018"/>
                  <a:satOff val="52282"/>
                  <a:lumOff val="42346"/>
                </a:schemeClr>
              </a:gs>
            </a:gsLst>
            <a:lin ang="16200000" scaled="0"/>
          </a:gradFill>
          <a:ln w="9525" cap="flat">
            <a:solidFill>
              <a:srgbClr val="BE4B48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 hangingPunct="0">
              <a:defRPr sz="1100">
                <a:latin typeface="標楷體"/>
                <a:ea typeface="標楷體"/>
                <a:cs typeface="標楷體"/>
                <a:sym typeface="標楷體"/>
              </a:defRPr>
            </a:pPr>
            <a:r>
              <a:rPr lang="zh-TW" altLang="en-US" sz="1000" b="1" kern="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標楷體"/>
              </a:rPr>
              <a:t>身心障礙社會工作</a:t>
            </a:r>
            <a:endParaRPr lang="zh-TW" altLang="en-US" sz="1000" b="1" kern="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Calibri"/>
            </a:endParaRPr>
          </a:p>
        </p:txBody>
      </p:sp>
      <p:sp>
        <p:nvSpPr>
          <p:cNvPr id="96" name="圓角矩形">
            <a:extLst>
              <a:ext uri="{FF2B5EF4-FFF2-40B4-BE49-F238E27FC236}">
                <a16:creationId xmlns:a16="http://schemas.microsoft.com/office/drawing/2014/main" id="{11E933CA-390B-4D87-AF07-7F1ACA7DB458}"/>
              </a:ext>
            </a:extLst>
          </p:cNvPr>
          <p:cNvSpPr/>
          <p:nvPr/>
        </p:nvSpPr>
        <p:spPr>
          <a:xfrm>
            <a:off x="4617462" y="2041555"/>
            <a:ext cx="1315392" cy="237593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2">
                  <a:hueOff val="-39879"/>
                  <a:satOff val="52282"/>
                  <a:lumOff val="29251"/>
                </a:schemeClr>
              </a:gs>
              <a:gs pos="35000">
                <a:srgbClr val="FFBFBE"/>
              </a:gs>
              <a:gs pos="100000">
                <a:schemeClr val="accent2">
                  <a:hueOff val="-44018"/>
                  <a:satOff val="52282"/>
                  <a:lumOff val="42346"/>
                </a:schemeClr>
              </a:gs>
            </a:gsLst>
            <a:lin ang="16200000" scaled="0"/>
          </a:gradFill>
          <a:ln w="9525" cap="flat">
            <a:solidFill>
              <a:srgbClr val="BE4B48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 hangingPunct="0">
              <a:defRPr sz="1100">
                <a:latin typeface="標楷體"/>
                <a:ea typeface="標楷體"/>
                <a:cs typeface="標楷體"/>
                <a:sym typeface="標楷體"/>
              </a:defRPr>
            </a:pPr>
            <a:r>
              <a:rPr lang="zh-TW" altLang="en-US" sz="1000" b="1" kern="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Calibri"/>
              </a:rPr>
              <a:t>社區組織與社區發展</a:t>
            </a:r>
            <a:endParaRPr sz="1000" b="1" kern="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Calibri"/>
            </a:endParaRPr>
          </a:p>
        </p:txBody>
      </p:sp>
      <p:sp>
        <p:nvSpPr>
          <p:cNvPr id="2" name="圓角矩形">
            <a:extLst/>
          </p:cNvPr>
          <p:cNvSpPr/>
          <p:nvPr/>
        </p:nvSpPr>
        <p:spPr>
          <a:xfrm>
            <a:off x="3226151" y="1670015"/>
            <a:ext cx="1151305" cy="242182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1">
                  <a:hueOff val="357503"/>
                  <a:satOff val="54545"/>
                  <a:lumOff val="29273"/>
                </a:schemeClr>
              </a:gs>
              <a:gs pos="35000">
                <a:srgbClr val="BDD4FF"/>
              </a:gs>
              <a:gs pos="100000">
                <a:schemeClr val="accent1">
                  <a:hueOff val="418253"/>
                  <a:satOff val="54545"/>
                  <a:lumOff val="42493"/>
                </a:schemeClr>
              </a:gs>
            </a:gsLst>
            <a:lin ang="16200000" scaled="0"/>
          </a:gradFill>
          <a:ln w="9525" cap="flat">
            <a:solidFill>
              <a:srgbClr val="4A7EBB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 hangingPunct="0">
              <a:defRPr sz="1100">
                <a:latin typeface="標楷體"/>
                <a:ea typeface="標楷體"/>
                <a:cs typeface="標楷體"/>
                <a:sym typeface="標楷體"/>
              </a:defRPr>
            </a:pPr>
            <a:r>
              <a:rPr lang="zh-TW" altLang="en-US" b="1" kern="0">
                <a:solidFill>
                  <a:srgbClr val="4F81BD"/>
                </a:solidFill>
                <a:latin typeface="標楷體"/>
                <a:cs typeface="Arial"/>
              </a:rPr>
              <a:t>資訊與科技</a:t>
            </a:r>
            <a:endParaRPr lang="zh-TW" altLang="en-US" b="1" kern="0" dirty="0">
              <a:solidFill>
                <a:srgbClr val="4F81BD"/>
              </a:solidFill>
              <a:latin typeface="標楷體"/>
              <a:cs typeface="Arial"/>
            </a:endParaRPr>
          </a:p>
        </p:txBody>
      </p:sp>
      <p:sp>
        <p:nvSpPr>
          <p:cNvPr id="3" name="圓角矩形">
            <a:extLst/>
          </p:cNvPr>
          <p:cNvSpPr/>
          <p:nvPr/>
        </p:nvSpPr>
        <p:spPr>
          <a:xfrm>
            <a:off x="3226149" y="2042356"/>
            <a:ext cx="1151305" cy="233523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1">
                  <a:hueOff val="357503"/>
                  <a:satOff val="54545"/>
                  <a:lumOff val="29273"/>
                </a:schemeClr>
              </a:gs>
              <a:gs pos="35000">
                <a:srgbClr val="BDD4FF"/>
              </a:gs>
              <a:gs pos="100000">
                <a:schemeClr val="accent1">
                  <a:hueOff val="418253"/>
                  <a:satOff val="54545"/>
                  <a:lumOff val="42493"/>
                </a:schemeClr>
              </a:gs>
            </a:gsLst>
            <a:lin ang="16200000" scaled="0"/>
          </a:gradFill>
          <a:ln w="9525" cap="flat">
            <a:solidFill>
              <a:srgbClr val="4A7EBB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 hangingPunct="0">
              <a:defRPr sz="1100">
                <a:latin typeface="標楷體"/>
                <a:ea typeface="標楷體"/>
                <a:cs typeface="標楷體"/>
                <a:sym typeface="標楷體"/>
              </a:defRPr>
            </a:pPr>
            <a:r>
              <a:rPr lang="zh-TW" altLang="en-US" b="1" kern="0">
                <a:solidFill>
                  <a:srgbClr val="4F81BD"/>
                </a:solidFill>
                <a:latin typeface="標楷體"/>
                <a:cs typeface="Arial"/>
              </a:rPr>
              <a:t>資訊科技概論</a:t>
            </a:r>
            <a:endParaRPr lang="zh-TW" altLang="en-US" b="1" kern="0" dirty="0">
              <a:solidFill>
                <a:srgbClr val="4F81BD"/>
              </a:solidFill>
              <a:latin typeface="標楷體"/>
              <a:cs typeface="Arial"/>
            </a:endParaRPr>
          </a:p>
        </p:txBody>
      </p:sp>
      <p:sp>
        <p:nvSpPr>
          <p:cNvPr id="5" name="圓角矩形">
            <a:extLst/>
          </p:cNvPr>
          <p:cNvSpPr/>
          <p:nvPr/>
        </p:nvSpPr>
        <p:spPr>
          <a:xfrm>
            <a:off x="3208833" y="3739539"/>
            <a:ext cx="1229237" cy="449999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1">
                  <a:hueOff val="357503"/>
                  <a:satOff val="54545"/>
                  <a:lumOff val="29273"/>
                </a:schemeClr>
              </a:gs>
              <a:gs pos="35000">
                <a:srgbClr val="BDD4FF"/>
              </a:gs>
              <a:gs pos="100000">
                <a:schemeClr val="accent1">
                  <a:hueOff val="418253"/>
                  <a:satOff val="54545"/>
                  <a:lumOff val="42493"/>
                </a:schemeClr>
              </a:gs>
            </a:gsLst>
            <a:lin ang="16200000" scaled="0"/>
          </a:gradFill>
          <a:ln w="9525" cap="flat">
            <a:solidFill>
              <a:srgbClr val="4A7EBB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 hangingPunct="0">
              <a:defRPr sz="1100">
                <a:latin typeface="標楷體"/>
                <a:ea typeface="標楷體"/>
                <a:cs typeface="標楷體"/>
                <a:sym typeface="標楷體"/>
              </a:defRPr>
            </a:pPr>
            <a:r>
              <a:rPr lang="zh-TW" altLang="en-US" b="1" kern="0">
                <a:solidFill>
                  <a:srgbClr val="4F81BD"/>
                </a:solidFill>
                <a:latin typeface="標楷體"/>
                <a:cs typeface="Arial"/>
              </a:rPr>
              <a:t>程式設計與智慧應用</a:t>
            </a:r>
            <a:endParaRPr lang="zh-TW" altLang="en-US" b="1" kern="0" dirty="0">
              <a:solidFill>
                <a:srgbClr val="4F81BD"/>
              </a:solidFill>
              <a:latin typeface="標楷體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85732035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直線接點 3"/>
          <p:cNvSpPr/>
          <p:nvPr/>
        </p:nvSpPr>
        <p:spPr>
          <a:xfrm>
            <a:off x="3145235" y="3566595"/>
            <a:ext cx="6073812" cy="773"/>
          </a:xfrm>
          <a:prstGeom prst="line">
            <a:avLst/>
          </a:prstGeom>
          <a:ln w="25400">
            <a:solidFill>
              <a:schemeClr val="accent4"/>
            </a:solidFill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hangingPunct="0"/>
            <a:endParaRPr kern="0">
              <a:solidFill>
                <a:srgbClr val="000000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95" name="直線接點 244"/>
          <p:cNvSpPr/>
          <p:nvPr/>
        </p:nvSpPr>
        <p:spPr>
          <a:xfrm flipV="1">
            <a:off x="3128911" y="1502124"/>
            <a:ext cx="6073812" cy="116"/>
          </a:xfrm>
          <a:prstGeom prst="line">
            <a:avLst/>
          </a:prstGeom>
          <a:ln w="25400">
            <a:solidFill>
              <a:schemeClr val="accent4"/>
            </a:solidFill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hangingPunct="0"/>
            <a:endParaRPr kern="0">
              <a:solidFill>
                <a:srgbClr val="000000"/>
              </a:solidFill>
              <a:latin typeface="Calibri"/>
              <a:cs typeface="Calibri"/>
              <a:sym typeface="Calibri"/>
            </a:endParaRPr>
          </a:p>
        </p:txBody>
      </p:sp>
      <p:grpSp>
        <p:nvGrpSpPr>
          <p:cNvPr id="101" name="圓角矩形 6"/>
          <p:cNvGrpSpPr/>
          <p:nvPr/>
        </p:nvGrpSpPr>
        <p:grpSpPr>
          <a:xfrm>
            <a:off x="2631246" y="3807955"/>
            <a:ext cx="369330" cy="1014617"/>
            <a:chOff x="-16324" y="0"/>
            <a:chExt cx="369329" cy="1014616"/>
          </a:xfrm>
        </p:grpSpPr>
        <p:sp>
          <p:nvSpPr>
            <p:cNvPr id="99" name="圓角矩形"/>
            <p:cNvSpPr/>
            <p:nvPr/>
          </p:nvSpPr>
          <p:spPr>
            <a:xfrm>
              <a:off x="0" y="0"/>
              <a:ext cx="336681" cy="1014616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5E437E"/>
                </a:gs>
                <a:gs pos="80000">
                  <a:srgbClr val="7B58A6"/>
                </a:gs>
                <a:gs pos="100000">
                  <a:srgbClr val="7B57A8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hangingPunct="0">
                <a:defRPr>
                  <a:solidFill>
                    <a:srgbClr val="FFFFFF"/>
                  </a:solidFill>
                </a:defRPr>
              </a:pPr>
              <a:endParaRPr kern="0">
                <a:solidFill>
                  <a:srgbClr val="FFFFFF"/>
                </a:solidFill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100" name="下學期"/>
            <p:cNvSpPr txBox="1"/>
            <p:nvPr/>
          </p:nvSpPr>
          <p:spPr>
            <a:xfrm>
              <a:off x="-16324" y="16434"/>
              <a:ext cx="369329" cy="98174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vert="eaVert"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r>
                <a:rPr kern="0"/>
                <a:t>下學期</a:t>
              </a:r>
            </a:p>
          </p:txBody>
        </p:sp>
      </p:grpSp>
      <p:grpSp>
        <p:nvGrpSpPr>
          <p:cNvPr id="104" name="圓角矩形 7"/>
          <p:cNvGrpSpPr/>
          <p:nvPr/>
        </p:nvGrpSpPr>
        <p:grpSpPr>
          <a:xfrm>
            <a:off x="2614922" y="1783515"/>
            <a:ext cx="369330" cy="1142451"/>
            <a:chOff x="-16324" y="0"/>
            <a:chExt cx="369329" cy="1142450"/>
          </a:xfrm>
        </p:grpSpPr>
        <p:sp>
          <p:nvSpPr>
            <p:cNvPr id="102" name="圓角矩形"/>
            <p:cNvSpPr/>
            <p:nvPr/>
          </p:nvSpPr>
          <p:spPr>
            <a:xfrm>
              <a:off x="0" y="0"/>
              <a:ext cx="336681" cy="1142450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5E437E"/>
                </a:gs>
                <a:gs pos="80000">
                  <a:srgbClr val="7B58A6"/>
                </a:gs>
                <a:gs pos="100000">
                  <a:srgbClr val="7B57A8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hangingPunct="0">
                <a:defRPr>
                  <a:solidFill>
                    <a:srgbClr val="FFFFFF"/>
                  </a:solidFill>
                </a:defRPr>
              </a:pPr>
              <a:endParaRPr kern="0">
                <a:solidFill>
                  <a:srgbClr val="FFFFFF"/>
                </a:solidFill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103" name="上學期"/>
            <p:cNvSpPr txBox="1"/>
            <p:nvPr/>
          </p:nvSpPr>
          <p:spPr>
            <a:xfrm>
              <a:off x="-16324" y="16435"/>
              <a:ext cx="369329" cy="110957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vert="eaVert"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r>
                <a:rPr kern="0"/>
                <a:t>上學期</a:t>
              </a:r>
            </a:p>
          </p:txBody>
        </p:sp>
      </p:grpSp>
      <p:grpSp>
        <p:nvGrpSpPr>
          <p:cNvPr id="107" name="圓角矩形 8"/>
          <p:cNvGrpSpPr/>
          <p:nvPr/>
        </p:nvGrpSpPr>
        <p:grpSpPr>
          <a:xfrm>
            <a:off x="3154514" y="960285"/>
            <a:ext cx="1211917" cy="461841"/>
            <a:chOff x="0" y="-24643"/>
            <a:chExt cx="1211915" cy="369327"/>
          </a:xfrm>
        </p:grpSpPr>
        <p:sp>
          <p:nvSpPr>
            <p:cNvPr id="105" name="圓角矩形"/>
            <p:cNvSpPr/>
            <p:nvPr/>
          </p:nvSpPr>
          <p:spPr>
            <a:xfrm>
              <a:off x="0" y="23263"/>
              <a:ext cx="1211915" cy="273515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5E437E"/>
                </a:gs>
                <a:gs pos="80000">
                  <a:srgbClr val="7B58A6"/>
                </a:gs>
                <a:gs pos="100000">
                  <a:srgbClr val="7B57A8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hangingPunct="0">
                <a:defRPr>
                  <a:solidFill>
                    <a:srgbClr val="FFFFFF"/>
                  </a:solidFill>
                </a:defRPr>
              </a:pPr>
              <a:endParaRPr kern="0">
                <a:solidFill>
                  <a:srgbClr val="FFFFFF"/>
                </a:solidFill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106" name="大一"/>
            <p:cNvSpPr/>
            <p:nvPr/>
          </p:nvSpPr>
          <p:spPr>
            <a:xfrm>
              <a:off x="59072" y="-24643"/>
              <a:ext cx="1093770" cy="369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r>
                <a:rPr kern="0" dirty="0" err="1"/>
                <a:t>大一</a:t>
              </a:r>
              <a:endParaRPr kern="0" dirty="0"/>
            </a:p>
          </p:txBody>
        </p:sp>
      </p:grpSp>
      <p:grpSp>
        <p:nvGrpSpPr>
          <p:cNvPr id="206" name="圓角矩形 246"/>
          <p:cNvGrpSpPr/>
          <p:nvPr/>
        </p:nvGrpSpPr>
        <p:grpSpPr>
          <a:xfrm>
            <a:off x="4679670" y="949034"/>
            <a:ext cx="1211917" cy="506100"/>
            <a:chOff x="0" y="-24643"/>
            <a:chExt cx="1211915" cy="369327"/>
          </a:xfrm>
        </p:grpSpPr>
        <p:sp>
          <p:nvSpPr>
            <p:cNvPr id="204" name="圓角矩形"/>
            <p:cNvSpPr/>
            <p:nvPr/>
          </p:nvSpPr>
          <p:spPr>
            <a:xfrm>
              <a:off x="0" y="23263"/>
              <a:ext cx="1211915" cy="273515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5E437E"/>
                </a:gs>
                <a:gs pos="80000">
                  <a:srgbClr val="7B58A6"/>
                </a:gs>
                <a:gs pos="100000">
                  <a:srgbClr val="7B57A8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hangingPunct="0">
                <a:defRPr>
                  <a:solidFill>
                    <a:srgbClr val="FFFFFF"/>
                  </a:solidFill>
                </a:defRPr>
              </a:pPr>
              <a:endParaRPr kern="0">
                <a:solidFill>
                  <a:srgbClr val="FFFFFF"/>
                </a:solidFill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205" name="大二"/>
            <p:cNvSpPr/>
            <p:nvPr/>
          </p:nvSpPr>
          <p:spPr>
            <a:xfrm>
              <a:off x="59072" y="-24643"/>
              <a:ext cx="1093770" cy="369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r>
                <a:rPr kern="0" dirty="0" err="1"/>
                <a:t>大二</a:t>
              </a:r>
              <a:endParaRPr kern="0" dirty="0"/>
            </a:p>
          </p:txBody>
        </p:sp>
      </p:grpSp>
      <p:grpSp>
        <p:nvGrpSpPr>
          <p:cNvPr id="209" name="圓角矩形 247"/>
          <p:cNvGrpSpPr/>
          <p:nvPr/>
        </p:nvGrpSpPr>
        <p:grpSpPr>
          <a:xfrm>
            <a:off x="6179148" y="949033"/>
            <a:ext cx="1211917" cy="528434"/>
            <a:chOff x="0" y="-24643"/>
            <a:chExt cx="1211915" cy="369327"/>
          </a:xfrm>
        </p:grpSpPr>
        <p:sp>
          <p:nvSpPr>
            <p:cNvPr id="207" name="圓角矩形"/>
            <p:cNvSpPr/>
            <p:nvPr/>
          </p:nvSpPr>
          <p:spPr>
            <a:xfrm>
              <a:off x="0" y="23263"/>
              <a:ext cx="1211915" cy="273515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5E437E"/>
                </a:gs>
                <a:gs pos="80000">
                  <a:srgbClr val="7B58A6"/>
                </a:gs>
                <a:gs pos="100000">
                  <a:srgbClr val="7B57A8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hangingPunct="0">
                <a:defRPr>
                  <a:solidFill>
                    <a:srgbClr val="FFFFFF"/>
                  </a:solidFill>
                </a:defRPr>
              </a:pPr>
              <a:endParaRPr kern="0">
                <a:solidFill>
                  <a:srgbClr val="FFFFFF"/>
                </a:solidFill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208" name="大三"/>
            <p:cNvSpPr/>
            <p:nvPr/>
          </p:nvSpPr>
          <p:spPr>
            <a:xfrm>
              <a:off x="59072" y="-24643"/>
              <a:ext cx="1093770" cy="369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r>
                <a:rPr kern="0" dirty="0" err="1"/>
                <a:t>大三</a:t>
              </a:r>
              <a:endParaRPr kern="0" dirty="0"/>
            </a:p>
          </p:txBody>
        </p:sp>
      </p:grpSp>
      <p:grpSp>
        <p:nvGrpSpPr>
          <p:cNvPr id="212" name="圓角矩形 248"/>
          <p:cNvGrpSpPr/>
          <p:nvPr/>
        </p:nvGrpSpPr>
        <p:grpSpPr>
          <a:xfrm>
            <a:off x="7643422" y="949550"/>
            <a:ext cx="1144792" cy="517539"/>
            <a:chOff x="0" y="-24643"/>
            <a:chExt cx="1144790" cy="369327"/>
          </a:xfrm>
        </p:grpSpPr>
        <p:sp>
          <p:nvSpPr>
            <p:cNvPr id="210" name="圓角矩形"/>
            <p:cNvSpPr/>
            <p:nvPr/>
          </p:nvSpPr>
          <p:spPr>
            <a:xfrm>
              <a:off x="0" y="23263"/>
              <a:ext cx="1144790" cy="273515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5E437E"/>
                </a:gs>
                <a:gs pos="80000">
                  <a:srgbClr val="7B58A6"/>
                </a:gs>
                <a:gs pos="100000">
                  <a:srgbClr val="7B57A8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hangingPunct="0">
                <a:defRPr>
                  <a:solidFill>
                    <a:srgbClr val="FFFFFF"/>
                  </a:solidFill>
                </a:defRPr>
              </a:pPr>
              <a:endParaRPr kern="0">
                <a:solidFill>
                  <a:srgbClr val="FFFFFF"/>
                </a:solidFill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211" name="大四"/>
            <p:cNvSpPr/>
            <p:nvPr/>
          </p:nvSpPr>
          <p:spPr>
            <a:xfrm>
              <a:off x="59071" y="-24643"/>
              <a:ext cx="1026647" cy="369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r>
                <a:rPr kern="0"/>
                <a:t>大四</a:t>
              </a:r>
            </a:p>
          </p:txBody>
        </p:sp>
      </p:grpSp>
      <p:grpSp>
        <p:nvGrpSpPr>
          <p:cNvPr id="342" name="群組 9"/>
          <p:cNvGrpSpPr/>
          <p:nvPr/>
        </p:nvGrpSpPr>
        <p:grpSpPr>
          <a:xfrm>
            <a:off x="7740484" y="1582237"/>
            <a:ext cx="1037624" cy="1968795"/>
            <a:chOff x="53585" y="-7538"/>
            <a:chExt cx="1037622" cy="1968794"/>
          </a:xfrm>
        </p:grpSpPr>
        <p:sp>
          <p:nvSpPr>
            <p:cNvPr id="319" name="分子生物學"/>
            <p:cNvSpPr/>
            <p:nvPr/>
          </p:nvSpPr>
          <p:spPr>
            <a:xfrm>
              <a:off x="53585" y="-7538"/>
              <a:ext cx="1037621" cy="246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0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322" name="化妝品法規暨品質管制"/>
            <p:cNvSpPr/>
            <p:nvPr/>
          </p:nvSpPr>
          <p:spPr>
            <a:xfrm>
              <a:off x="53585" y="509904"/>
              <a:ext cx="1037621" cy="200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7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325" name="營養生化"/>
            <p:cNvSpPr/>
            <p:nvPr/>
          </p:nvSpPr>
          <p:spPr>
            <a:xfrm>
              <a:off x="63371" y="1475539"/>
              <a:ext cx="1027836" cy="246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0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328" name="醫學美容產業實務"/>
            <p:cNvSpPr/>
            <p:nvPr/>
          </p:nvSpPr>
          <p:spPr>
            <a:xfrm>
              <a:off x="53585" y="741696"/>
              <a:ext cx="1037621" cy="230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9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331" name="化妝品分析檢驗學實驗"/>
            <p:cNvSpPr/>
            <p:nvPr/>
          </p:nvSpPr>
          <p:spPr>
            <a:xfrm>
              <a:off x="53585" y="1251442"/>
              <a:ext cx="1037621" cy="200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>
                <a:defRPr sz="7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334" name="食品工廠管理"/>
            <p:cNvSpPr/>
            <p:nvPr/>
          </p:nvSpPr>
          <p:spPr>
            <a:xfrm>
              <a:off x="53585" y="239641"/>
              <a:ext cx="1037621" cy="246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0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337" name="長照與老人營養學"/>
            <p:cNvSpPr/>
            <p:nvPr/>
          </p:nvSpPr>
          <p:spPr>
            <a:xfrm>
              <a:off x="63371" y="1730426"/>
              <a:ext cx="1027833" cy="230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9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340" name="化妝品分析檢驗學"/>
            <p:cNvSpPr/>
            <p:nvPr/>
          </p:nvSpPr>
          <p:spPr>
            <a:xfrm>
              <a:off x="53585" y="988875"/>
              <a:ext cx="1037621" cy="230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>
                <a:defRPr sz="9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</p:grpSp>
      <p:sp>
        <p:nvSpPr>
          <p:cNvPr id="356" name="文字方塊 10"/>
          <p:cNvSpPr txBox="1"/>
          <p:nvPr/>
        </p:nvSpPr>
        <p:spPr>
          <a:xfrm>
            <a:off x="2346385" y="256446"/>
            <a:ext cx="8583283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>
                <a:latin typeface="標楷體"/>
                <a:ea typeface="標楷體"/>
                <a:cs typeface="標楷體"/>
                <a:sym typeface="標楷體"/>
              </a:defRPr>
            </a:lvl1pPr>
          </a:lstStyle>
          <a:p>
            <a:pPr hangingPunct="0"/>
            <a:r>
              <a:rPr lang="en-US" altLang="zh-TW" sz="2400" b="1" u="sng" kern="0" dirty="0">
                <a:solidFill>
                  <a:srgbClr val="0070C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111</a:t>
            </a:r>
            <a:r>
              <a:rPr lang="zh-TW" alt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學年度</a:t>
            </a:r>
            <a:r>
              <a:rPr lang="zh-TW" altLang="en-US" sz="2400" b="1" u="sng" kern="0" dirty="0">
                <a:solidFill>
                  <a:srgbClr val="0070C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社會工作</a:t>
            </a:r>
            <a:r>
              <a:rPr lang="zh-TW" alt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學系</a:t>
            </a:r>
            <a:r>
              <a:rPr lang="zh-TW" altLang="en-US" sz="2400" b="1" u="sng" kern="0" dirty="0">
                <a:solidFill>
                  <a:srgbClr val="0070C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大學日間部</a:t>
            </a:r>
            <a:r>
              <a:rPr lang="zh-TW" alt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生成式</a:t>
            </a:r>
            <a:r>
              <a:rPr lang="en-US" altLang="zh-TW" sz="24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AI</a:t>
            </a:r>
            <a:r>
              <a:rPr sz="24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課程地圖</a:t>
            </a:r>
            <a:endParaRPr sz="2400" kern="0" dirty="0">
              <a:solidFill>
                <a:srgbClr val="00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177" name="圓角矩形">
            <a:extLst>
              <a:ext uri="{FF2B5EF4-FFF2-40B4-BE49-F238E27FC236}">
                <a16:creationId xmlns:a16="http://schemas.microsoft.com/office/drawing/2014/main" id="{0AFFBE5E-2D31-42AA-9FB4-F603E8E5EBB5}"/>
              </a:ext>
            </a:extLst>
          </p:cNvPr>
          <p:cNvSpPr/>
          <p:nvPr/>
        </p:nvSpPr>
        <p:spPr>
          <a:xfrm>
            <a:off x="9976170" y="4102369"/>
            <a:ext cx="2126689" cy="493223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1">
                  <a:hueOff val="357503"/>
                  <a:satOff val="54545"/>
                  <a:lumOff val="29273"/>
                </a:schemeClr>
              </a:gs>
              <a:gs pos="35000">
                <a:srgbClr val="BDD4FF"/>
              </a:gs>
              <a:gs pos="100000">
                <a:schemeClr val="accent1">
                  <a:hueOff val="418253"/>
                  <a:satOff val="54545"/>
                  <a:lumOff val="42493"/>
                </a:schemeClr>
              </a:gs>
            </a:gsLst>
            <a:lin ang="16200000" scaled="0"/>
          </a:gradFill>
          <a:ln w="9525" cap="flat">
            <a:solidFill>
              <a:srgbClr val="4A7EBB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 hangingPunct="0">
              <a:defRPr sz="1100">
                <a:latin typeface="標楷體"/>
                <a:ea typeface="標楷體"/>
                <a:cs typeface="標楷體"/>
                <a:sym typeface="標楷體"/>
              </a:defRPr>
            </a:pPr>
            <a:r>
              <a:rPr lang="zh-TW" alt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ea typeface="標楷體"/>
                <a:cs typeface="標楷體"/>
                <a:sym typeface="標楷體"/>
              </a:rPr>
              <a:t>生成式</a:t>
            </a:r>
            <a:r>
              <a:rPr lang="en-US" altLang="zh-TW" sz="1600" kern="0" dirty="0">
                <a:solidFill>
                  <a:srgbClr val="000000"/>
                </a:solidFill>
                <a:latin typeface="Times New Roman" panose="02020603050405020304" pitchFamily="18" charset="0"/>
                <a:ea typeface="標楷體"/>
                <a:cs typeface="標楷體"/>
                <a:sym typeface="標楷體"/>
              </a:rPr>
              <a:t>AI</a:t>
            </a:r>
            <a:r>
              <a:rPr lang="zh-TW" alt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ea typeface="標楷體"/>
                <a:cs typeface="標楷體"/>
                <a:sym typeface="標楷體"/>
              </a:rPr>
              <a:t>基礎課程</a:t>
            </a:r>
          </a:p>
        </p:txBody>
      </p:sp>
      <p:sp>
        <p:nvSpPr>
          <p:cNvPr id="179" name="圓角矩形">
            <a:extLst>
              <a:ext uri="{FF2B5EF4-FFF2-40B4-BE49-F238E27FC236}">
                <a16:creationId xmlns:a16="http://schemas.microsoft.com/office/drawing/2014/main" id="{B9E698D2-A5B9-4A21-B8F9-EC950548FFE7}"/>
              </a:ext>
            </a:extLst>
          </p:cNvPr>
          <p:cNvSpPr/>
          <p:nvPr/>
        </p:nvSpPr>
        <p:spPr>
          <a:xfrm>
            <a:off x="10000053" y="4732111"/>
            <a:ext cx="2102805" cy="514064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3">
                  <a:hueOff val="263624"/>
                  <a:satOff val="55948"/>
                  <a:lumOff val="27907"/>
                </a:schemeClr>
              </a:gs>
              <a:gs pos="35000">
                <a:srgbClr val="E4FDBF"/>
              </a:gs>
              <a:gs pos="100000">
                <a:schemeClr val="accent3">
                  <a:hueOff val="321486"/>
                  <a:satOff val="58119"/>
                  <a:lumOff val="40966"/>
                </a:schemeClr>
              </a:gs>
            </a:gsLst>
            <a:lin ang="16200000" scaled="0"/>
          </a:gradFill>
          <a:ln w="9525" cap="flat">
            <a:solidFill>
              <a:srgbClr val="98B955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 hangingPunct="0">
              <a:defRPr sz="1000">
                <a:latin typeface="標楷體"/>
                <a:ea typeface="標楷體"/>
                <a:cs typeface="標楷體"/>
                <a:sym typeface="標楷體"/>
              </a:defRPr>
            </a:pPr>
            <a:r>
              <a:rPr lang="zh-TW" alt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ea typeface="標楷體"/>
                <a:cs typeface="標楷體"/>
                <a:sym typeface="標楷體"/>
              </a:rPr>
              <a:t>生成式</a:t>
            </a:r>
            <a:r>
              <a:rPr lang="en-US" altLang="zh-TW" sz="1600" kern="0" dirty="0">
                <a:solidFill>
                  <a:srgbClr val="000000"/>
                </a:solidFill>
                <a:latin typeface="Times New Roman" panose="02020603050405020304" pitchFamily="18" charset="0"/>
                <a:ea typeface="標楷體"/>
                <a:cs typeface="標楷體"/>
                <a:sym typeface="標楷體"/>
              </a:rPr>
              <a:t>AI</a:t>
            </a:r>
            <a:r>
              <a:rPr lang="zh-TW" alt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ea typeface="標楷體"/>
                <a:cs typeface="標楷體"/>
                <a:sym typeface="標楷體"/>
              </a:rPr>
              <a:t> 進階課程</a:t>
            </a:r>
          </a:p>
        </p:txBody>
      </p:sp>
      <p:sp>
        <p:nvSpPr>
          <p:cNvPr id="180" name="圓角矩形">
            <a:extLst>
              <a:ext uri="{FF2B5EF4-FFF2-40B4-BE49-F238E27FC236}">
                <a16:creationId xmlns:a16="http://schemas.microsoft.com/office/drawing/2014/main" id="{2D89DA99-717B-4462-906A-2121BC943031}"/>
              </a:ext>
            </a:extLst>
          </p:cNvPr>
          <p:cNvSpPr/>
          <p:nvPr/>
        </p:nvSpPr>
        <p:spPr>
          <a:xfrm>
            <a:off x="10000055" y="5386979"/>
            <a:ext cx="2102803" cy="493222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2">
                  <a:hueOff val="-39879"/>
                  <a:satOff val="52282"/>
                  <a:lumOff val="29251"/>
                </a:schemeClr>
              </a:gs>
              <a:gs pos="35000">
                <a:srgbClr val="FFBFBE"/>
              </a:gs>
              <a:gs pos="100000">
                <a:schemeClr val="accent2">
                  <a:hueOff val="-44018"/>
                  <a:satOff val="52282"/>
                  <a:lumOff val="42346"/>
                </a:schemeClr>
              </a:gs>
            </a:gsLst>
            <a:lin ang="16200000" scaled="0"/>
          </a:gradFill>
          <a:ln w="9525" cap="flat">
            <a:solidFill>
              <a:srgbClr val="BE4B48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 hangingPunct="0">
              <a:defRPr sz="1000">
                <a:latin typeface="標楷體"/>
                <a:ea typeface="標楷體"/>
                <a:cs typeface="標楷體"/>
                <a:sym typeface="標楷體"/>
              </a:defRPr>
            </a:pPr>
            <a:r>
              <a:rPr lang="zh-TW" alt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ea typeface="標楷體"/>
                <a:cs typeface="標楷體"/>
                <a:sym typeface="標楷體"/>
              </a:rPr>
              <a:t>生成式</a:t>
            </a:r>
            <a:r>
              <a:rPr lang="en-US" altLang="zh-TW" sz="1600" kern="0" dirty="0">
                <a:solidFill>
                  <a:srgbClr val="000000"/>
                </a:solidFill>
                <a:latin typeface="Times New Roman" panose="02020603050405020304" pitchFamily="18" charset="0"/>
                <a:ea typeface="標楷體"/>
                <a:cs typeface="標楷體"/>
                <a:sym typeface="標楷體"/>
              </a:rPr>
              <a:t>AI</a:t>
            </a:r>
            <a:r>
              <a:rPr lang="zh-TW" alt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ea typeface="標楷體"/>
                <a:cs typeface="標楷體"/>
                <a:sym typeface="標楷體"/>
              </a:rPr>
              <a:t> 應用課程</a:t>
            </a:r>
          </a:p>
        </p:txBody>
      </p:sp>
      <p:grpSp>
        <p:nvGrpSpPr>
          <p:cNvPr id="368" name="群組 19">
            <a:extLst>
              <a:ext uri="{FF2B5EF4-FFF2-40B4-BE49-F238E27FC236}">
                <a16:creationId xmlns:a16="http://schemas.microsoft.com/office/drawing/2014/main" id="{6EC58794-2894-429F-AC08-774826E2137D}"/>
              </a:ext>
            </a:extLst>
          </p:cNvPr>
          <p:cNvGrpSpPr/>
          <p:nvPr/>
        </p:nvGrpSpPr>
        <p:grpSpPr>
          <a:xfrm>
            <a:off x="4769193" y="1681698"/>
            <a:ext cx="1097087" cy="1808125"/>
            <a:chOff x="57415" y="-11012"/>
            <a:chExt cx="1097085" cy="1808123"/>
          </a:xfrm>
        </p:grpSpPr>
        <p:sp>
          <p:nvSpPr>
            <p:cNvPr id="378" name="普通化學">
              <a:extLst>
                <a:ext uri="{FF2B5EF4-FFF2-40B4-BE49-F238E27FC236}">
                  <a16:creationId xmlns:a16="http://schemas.microsoft.com/office/drawing/2014/main" id="{0661D68E-149C-4926-A332-FE921B1D0D47}"/>
                </a:ext>
              </a:extLst>
            </p:cNvPr>
            <p:cNvSpPr/>
            <p:nvPr/>
          </p:nvSpPr>
          <p:spPr>
            <a:xfrm>
              <a:off x="57415" y="-11012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376" name="普通化學實驗">
              <a:extLst>
                <a:ext uri="{FF2B5EF4-FFF2-40B4-BE49-F238E27FC236}">
                  <a16:creationId xmlns:a16="http://schemas.microsoft.com/office/drawing/2014/main" id="{C3771B55-43C3-4495-BD2F-6C6F8BF17623}"/>
                </a:ext>
              </a:extLst>
            </p:cNvPr>
            <p:cNvSpPr/>
            <p:nvPr/>
          </p:nvSpPr>
          <p:spPr>
            <a:xfrm>
              <a:off x="57415" y="374255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371" name="普通生物學實驗">
              <a:extLst>
                <a:ext uri="{FF2B5EF4-FFF2-40B4-BE49-F238E27FC236}">
                  <a16:creationId xmlns:a16="http://schemas.microsoft.com/office/drawing/2014/main" id="{59667D83-616F-4AD4-AB90-25AABF0683E8}"/>
                </a:ext>
              </a:extLst>
            </p:cNvPr>
            <p:cNvSpPr/>
            <p:nvPr/>
          </p:nvSpPr>
          <p:spPr>
            <a:xfrm>
              <a:off x="57415" y="1147670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373" name="普通生物學">
              <a:extLst>
                <a:ext uri="{FF2B5EF4-FFF2-40B4-BE49-F238E27FC236}">
                  <a16:creationId xmlns:a16="http://schemas.microsoft.com/office/drawing/2014/main" id="{7FA023E8-2E51-4D50-B461-6CBB15426A14}"/>
                </a:ext>
              </a:extLst>
            </p:cNvPr>
            <p:cNvSpPr/>
            <p:nvPr/>
          </p:nvSpPr>
          <p:spPr>
            <a:xfrm>
              <a:off x="57415" y="760963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374" name="食物學原理">
              <a:extLst>
                <a:ext uri="{FF2B5EF4-FFF2-40B4-BE49-F238E27FC236}">
                  <a16:creationId xmlns:a16="http://schemas.microsoft.com/office/drawing/2014/main" id="{8C4B57A7-6168-4E04-B1F9-9F10DD1080B2}"/>
                </a:ext>
              </a:extLst>
            </p:cNvPr>
            <p:cNvSpPr/>
            <p:nvPr/>
          </p:nvSpPr>
          <p:spPr>
            <a:xfrm>
              <a:off x="57415" y="1535503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424" name="群組 19">
            <a:extLst>
              <a:ext uri="{FF2B5EF4-FFF2-40B4-BE49-F238E27FC236}">
                <a16:creationId xmlns:a16="http://schemas.microsoft.com/office/drawing/2014/main" id="{2F61ECBD-1574-4E55-BD8A-0E0300355532}"/>
              </a:ext>
            </a:extLst>
          </p:cNvPr>
          <p:cNvGrpSpPr/>
          <p:nvPr/>
        </p:nvGrpSpPr>
        <p:grpSpPr>
          <a:xfrm>
            <a:off x="6278947" y="1670686"/>
            <a:ext cx="1097087" cy="1808125"/>
            <a:chOff x="57415" y="-11012"/>
            <a:chExt cx="1097085" cy="1808123"/>
          </a:xfrm>
        </p:grpSpPr>
        <p:sp>
          <p:nvSpPr>
            <p:cNvPr id="433" name="普通化學">
              <a:extLst>
                <a:ext uri="{FF2B5EF4-FFF2-40B4-BE49-F238E27FC236}">
                  <a16:creationId xmlns:a16="http://schemas.microsoft.com/office/drawing/2014/main" id="{331AE81D-1F1C-4BB3-A1D5-D276DAB58B2C}"/>
                </a:ext>
              </a:extLst>
            </p:cNvPr>
            <p:cNvSpPr/>
            <p:nvPr/>
          </p:nvSpPr>
          <p:spPr>
            <a:xfrm>
              <a:off x="57415" y="-11012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31" name="普通化學實驗">
              <a:extLst>
                <a:ext uri="{FF2B5EF4-FFF2-40B4-BE49-F238E27FC236}">
                  <a16:creationId xmlns:a16="http://schemas.microsoft.com/office/drawing/2014/main" id="{762CBE8D-3B6E-4E73-AB80-442BC68BF311}"/>
                </a:ext>
              </a:extLst>
            </p:cNvPr>
            <p:cNvSpPr/>
            <p:nvPr/>
          </p:nvSpPr>
          <p:spPr>
            <a:xfrm>
              <a:off x="57415" y="374255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27" name="普通生物學實驗">
              <a:extLst>
                <a:ext uri="{FF2B5EF4-FFF2-40B4-BE49-F238E27FC236}">
                  <a16:creationId xmlns:a16="http://schemas.microsoft.com/office/drawing/2014/main" id="{C7C8B564-466D-41DF-A952-AAD0708B869B}"/>
                </a:ext>
              </a:extLst>
            </p:cNvPr>
            <p:cNvSpPr/>
            <p:nvPr/>
          </p:nvSpPr>
          <p:spPr>
            <a:xfrm>
              <a:off x="57415" y="1147670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28" name="普通生物學">
              <a:extLst>
                <a:ext uri="{FF2B5EF4-FFF2-40B4-BE49-F238E27FC236}">
                  <a16:creationId xmlns:a16="http://schemas.microsoft.com/office/drawing/2014/main" id="{F011511F-6229-46B1-9698-BAFC7EAA74E5}"/>
                </a:ext>
              </a:extLst>
            </p:cNvPr>
            <p:cNvSpPr/>
            <p:nvPr/>
          </p:nvSpPr>
          <p:spPr>
            <a:xfrm>
              <a:off x="57415" y="760963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29" name="食物學原理">
              <a:extLst>
                <a:ext uri="{FF2B5EF4-FFF2-40B4-BE49-F238E27FC236}">
                  <a16:creationId xmlns:a16="http://schemas.microsoft.com/office/drawing/2014/main" id="{D043A962-3AE3-4757-B612-9C797CC7CEC4}"/>
                </a:ext>
              </a:extLst>
            </p:cNvPr>
            <p:cNvSpPr/>
            <p:nvPr/>
          </p:nvSpPr>
          <p:spPr>
            <a:xfrm>
              <a:off x="57415" y="1535503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</p:grpSp>
      <p:sp>
        <p:nvSpPr>
          <p:cNvPr id="435" name="圓角矩形">
            <a:extLst>
              <a:ext uri="{FF2B5EF4-FFF2-40B4-BE49-F238E27FC236}">
                <a16:creationId xmlns:a16="http://schemas.microsoft.com/office/drawing/2014/main" id="{465ADF59-0116-4887-A5A8-2B1FF8512327}"/>
              </a:ext>
            </a:extLst>
          </p:cNvPr>
          <p:cNvSpPr/>
          <p:nvPr/>
        </p:nvSpPr>
        <p:spPr>
          <a:xfrm>
            <a:off x="6176634" y="1673286"/>
            <a:ext cx="1222028" cy="237593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2">
                  <a:hueOff val="-39879"/>
                  <a:satOff val="52282"/>
                  <a:lumOff val="29251"/>
                </a:schemeClr>
              </a:gs>
              <a:gs pos="35000">
                <a:srgbClr val="FFBFBE"/>
              </a:gs>
              <a:gs pos="100000">
                <a:schemeClr val="accent2">
                  <a:hueOff val="-44018"/>
                  <a:satOff val="52282"/>
                  <a:lumOff val="42346"/>
                </a:schemeClr>
              </a:gs>
            </a:gsLst>
            <a:lin ang="16200000" scaled="0"/>
          </a:gradFill>
          <a:ln w="9525" cap="flat">
            <a:solidFill>
              <a:srgbClr val="BE4B48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 hangingPunct="0"/>
            <a:endParaRPr kern="0" dirty="0">
              <a:solidFill>
                <a:srgbClr val="000000"/>
              </a:solidFill>
              <a:latin typeface="Calibri"/>
              <a:cs typeface="Calibri"/>
              <a:sym typeface="Calibri"/>
            </a:endParaRPr>
          </a:p>
        </p:txBody>
      </p:sp>
      <p:grpSp>
        <p:nvGrpSpPr>
          <p:cNvPr id="452" name="群組 19">
            <a:extLst>
              <a:ext uri="{FF2B5EF4-FFF2-40B4-BE49-F238E27FC236}">
                <a16:creationId xmlns:a16="http://schemas.microsoft.com/office/drawing/2014/main" id="{022B0ACF-A8FE-4840-9410-26E35821B083}"/>
              </a:ext>
            </a:extLst>
          </p:cNvPr>
          <p:cNvGrpSpPr/>
          <p:nvPr/>
        </p:nvGrpSpPr>
        <p:grpSpPr>
          <a:xfrm>
            <a:off x="3317378" y="3856688"/>
            <a:ext cx="1097087" cy="1808125"/>
            <a:chOff x="57415" y="-11012"/>
            <a:chExt cx="1097085" cy="1808123"/>
          </a:xfrm>
        </p:grpSpPr>
        <p:sp>
          <p:nvSpPr>
            <p:cNvPr id="461" name="普通化學">
              <a:extLst>
                <a:ext uri="{FF2B5EF4-FFF2-40B4-BE49-F238E27FC236}">
                  <a16:creationId xmlns:a16="http://schemas.microsoft.com/office/drawing/2014/main" id="{DEB0F627-483D-4E1B-AF6A-86EB394E4866}"/>
                </a:ext>
              </a:extLst>
            </p:cNvPr>
            <p:cNvSpPr/>
            <p:nvPr/>
          </p:nvSpPr>
          <p:spPr>
            <a:xfrm>
              <a:off x="57415" y="-11012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59" name="普通化學實驗">
              <a:extLst>
                <a:ext uri="{FF2B5EF4-FFF2-40B4-BE49-F238E27FC236}">
                  <a16:creationId xmlns:a16="http://schemas.microsoft.com/office/drawing/2014/main" id="{C781C2CE-0F31-4971-A544-A2930776CA8F}"/>
                </a:ext>
              </a:extLst>
            </p:cNvPr>
            <p:cNvSpPr/>
            <p:nvPr/>
          </p:nvSpPr>
          <p:spPr>
            <a:xfrm>
              <a:off x="57415" y="374255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55" name="普通生物學實驗">
              <a:extLst>
                <a:ext uri="{FF2B5EF4-FFF2-40B4-BE49-F238E27FC236}">
                  <a16:creationId xmlns:a16="http://schemas.microsoft.com/office/drawing/2014/main" id="{FEA23757-E51C-48DF-997D-AC659F6C1F77}"/>
                </a:ext>
              </a:extLst>
            </p:cNvPr>
            <p:cNvSpPr/>
            <p:nvPr/>
          </p:nvSpPr>
          <p:spPr>
            <a:xfrm>
              <a:off x="57415" y="1147670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56" name="普通生物學">
              <a:extLst>
                <a:ext uri="{FF2B5EF4-FFF2-40B4-BE49-F238E27FC236}">
                  <a16:creationId xmlns:a16="http://schemas.microsoft.com/office/drawing/2014/main" id="{4AFB3BB6-5614-462A-8185-1A563832567A}"/>
                </a:ext>
              </a:extLst>
            </p:cNvPr>
            <p:cNvSpPr/>
            <p:nvPr/>
          </p:nvSpPr>
          <p:spPr>
            <a:xfrm>
              <a:off x="57415" y="760963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57" name="食物學原理">
              <a:extLst>
                <a:ext uri="{FF2B5EF4-FFF2-40B4-BE49-F238E27FC236}">
                  <a16:creationId xmlns:a16="http://schemas.microsoft.com/office/drawing/2014/main" id="{4DE1E154-2B47-4D10-8939-8052DFCD548F}"/>
                </a:ext>
              </a:extLst>
            </p:cNvPr>
            <p:cNvSpPr/>
            <p:nvPr/>
          </p:nvSpPr>
          <p:spPr>
            <a:xfrm>
              <a:off x="57415" y="1535503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462" name="群組 5">
            <a:extLst>
              <a:ext uri="{FF2B5EF4-FFF2-40B4-BE49-F238E27FC236}">
                <a16:creationId xmlns:a16="http://schemas.microsoft.com/office/drawing/2014/main" id="{ACBA4092-A78B-40CF-93E6-389CAABD5C06}"/>
              </a:ext>
            </a:extLst>
          </p:cNvPr>
          <p:cNvGrpSpPr/>
          <p:nvPr/>
        </p:nvGrpSpPr>
        <p:grpSpPr>
          <a:xfrm>
            <a:off x="6262398" y="3571252"/>
            <a:ext cx="1138150" cy="2193434"/>
            <a:chOff x="53584" y="59228"/>
            <a:chExt cx="1138149" cy="2193433"/>
          </a:xfrm>
        </p:grpSpPr>
        <p:sp>
          <p:nvSpPr>
            <p:cNvPr id="463" name="食品衛生與安全">
              <a:extLst>
                <a:ext uri="{FF2B5EF4-FFF2-40B4-BE49-F238E27FC236}">
                  <a16:creationId xmlns:a16="http://schemas.microsoft.com/office/drawing/2014/main" id="{C646253E-FB18-493C-80BF-7B6A423A86E8}"/>
                </a:ext>
              </a:extLst>
            </p:cNvPr>
            <p:cNvSpPr/>
            <p:nvPr/>
          </p:nvSpPr>
          <p:spPr>
            <a:xfrm>
              <a:off x="67414" y="59228"/>
              <a:ext cx="1124319" cy="246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0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64" name="生物化學實驗">
              <a:extLst>
                <a:ext uri="{FF2B5EF4-FFF2-40B4-BE49-F238E27FC236}">
                  <a16:creationId xmlns:a16="http://schemas.microsoft.com/office/drawing/2014/main" id="{F561CFB5-1B4B-461A-A699-C75625E4E425}"/>
                </a:ext>
              </a:extLst>
            </p:cNvPr>
            <p:cNvSpPr/>
            <p:nvPr/>
          </p:nvSpPr>
          <p:spPr>
            <a:xfrm>
              <a:off x="53584" y="391437"/>
              <a:ext cx="1124319" cy="246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0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65" name="生物化學(二)">
              <a:extLst>
                <a:ext uri="{FF2B5EF4-FFF2-40B4-BE49-F238E27FC236}">
                  <a16:creationId xmlns:a16="http://schemas.microsoft.com/office/drawing/2014/main" id="{31AD76D2-FC49-4CDF-9F1D-26A20E280EEB}"/>
                </a:ext>
              </a:extLst>
            </p:cNvPr>
            <p:cNvSpPr/>
            <p:nvPr/>
          </p:nvSpPr>
          <p:spPr>
            <a:xfrm>
              <a:off x="53584" y="790412"/>
              <a:ext cx="1124319" cy="246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 hangingPunct="0">
                <a:defRPr sz="1000">
                  <a:latin typeface="標楷體"/>
                  <a:ea typeface="標楷體"/>
                  <a:cs typeface="標楷體"/>
                  <a:sym typeface="標楷體"/>
                </a:defRPr>
              </a:pPr>
              <a:endParaRPr sz="1000" kern="0" dirty="0">
                <a:solidFill>
                  <a:srgbClr val="000000"/>
                </a:solidFill>
                <a:latin typeface="標楷體"/>
                <a:ea typeface="標楷體"/>
                <a:cs typeface="標楷體"/>
                <a:sym typeface="標楷體"/>
              </a:endParaRPr>
            </a:p>
          </p:txBody>
        </p:sp>
        <p:sp>
          <p:nvSpPr>
            <p:cNvPr id="475" name="團體膳食設計與管理">
              <a:extLst>
                <a:ext uri="{FF2B5EF4-FFF2-40B4-BE49-F238E27FC236}">
                  <a16:creationId xmlns:a16="http://schemas.microsoft.com/office/drawing/2014/main" id="{40448FD4-F1D4-44AC-999F-6487EBA0CF3E}"/>
                </a:ext>
              </a:extLst>
            </p:cNvPr>
            <p:cNvSpPr/>
            <p:nvPr/>
          </p:nvSpPr>
          <p:spPr>
            <a:xfrm>
              <a:off x="67413" y="1010333"/>
              <a:ext cx="1124320" cy="230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9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67" name="團體膳食設計與管理實驗">
              <a:extLst>
                <a:ext uri="{FF2B5EF4-FFF2-40B4-BE49-F238E27FC236}">
                  <a16:creationId xmlns:a16="http://schemas.microsoft.com/office/drawing/2014/main" id="{588DD9CC-0E35-45D5-A01E-7D4659FF9207}"/>
                </a:ext>
              </a:extLst>
            </p:cNvPr>
            <p:cNvSpPr/>
            <p:nvPr/>
          </p:nvSpPr>
          <p:spPr>
            <a:xfrm>
              <a:off x="53584" y="1212470"/>
              <a:ext cx="1124319" cy="200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7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68" name="膳食療養學(二)">
              <a:extLst>
                <a:ext uri="{FF2B5EF4-FFF2-40B4-BE49-F238E27FC236}">
                  <a16:creationId xmlns:a16="http://schemas.microsoft.com/office/drawing/2014/main" id="{BAC1CE31-1A3A-4B42-97EF-96CAD1AE8ACE}"/>
                </a:ext>
              </a:extLst>
            </p:cNvPr>
            <p:cNvSpPr/>
            <p:nvPr/>
          </p:nvSpPr>
          <p:spPr>
            <a:xfrm>
              <a:off x="53584" y="1388873"/>
              <a:ext cx="1124319" cy="246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 hangingPunct="0">
                <a:defRPr sz="1000">
                  <a:latin typeface="標楷體"/>
                  <a:ea typeface="標楷體"/>
                  <a:cs typeface="標楷體"/>
                  <a:sym typeface="標楷體"/>
                </a:defRPr>
              </a:pPr>
              <a:endParaRPr sz="1000" kern="0" dirty="0">
                <a:solidFill>
                  <a:srgbClr val="000000"/>
                </a:solidFill>
                <a:latin typeface="標楷體"/>
                <a:ea typeface="標楷體"/>
                <a:cs typeface="標楷體"/>
                <a:sym typeface="標楷體"/>
              </a:endParaRPr>
            </a:p>
          </p:txBody>
        </p:sp>
        <p:sp>
          <p:nvSpPr>
            <p:cNvPr id="469" name="美容藥物學">
              <a:extLst>
                <a:ext uri="{FF2B5EF4-FFF2-40B4-BE49-F238E27FC236}">
                  <a16:creationId xmlns:a16="http://schemas.microsoft.com/office/drawing/2014/main" id="{5BCD5246-5F35-4A70-AB31-7892CF07F740}"/>
                </a:ext>
              </a:extLst>
            </p:cNvPr>
            <p:cNvSpPr/>
            <p:nvPr/>
          </p:nvSpPr>
          <p:spPr>
            <a:xfrm>
              <a:off x="53584" y="1588361"/>
              <a:ext cx="1124319" cy="246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0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70" name="化妝品調製學">
              <a:extLst>
                <a:ext uri="{FF2B5EF4-FFF2-40B4-BE49-F238E27FC236}">
                  <a16:creationId xmlns:a16="http://schemas.microsoft.com/office/drawing/2014/main" id="{F89D1880-339F-4EB4-9C6A-AFB4D0117872}"/>
                </a:ext>
              </a:extLst>
            </p:cNvPr>
            <p:cNvSpPr/>
            <p:nvPr/>
          </p:nvSpPr>
          <p:spPr>
            <a:xfrm>
              <a:off x="68035" y="1794217"/>
              <a:ext cx="1095418" cy="246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0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71" name="食品微生物">
              <a:extLst>
                <a:ext uri="{FF2B5EF4-FFF2-40B4-BE49-F238E27FC236}">
                  <a16:creationId xmlns:a16="http://schemas.microsoft.com/office/drawing/2014/main" id="{FE79D7F5-B2F2-4162-B840-48A2DED319E3}"/>
                </a:ext>
              </a:extLst>
            </p:cNvPr>
            <p:cNvSpPr/>
            <p:nvPr/>
          </p:nvSpPr>
          <p:spPr>
            <a:xfrm>
              <a:off x="53584" y="590924"/>
              <a:ext cx="1124319" cy="246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0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72" name="食品添加物">
              <a:extLst>
                <a:ext uri="{FF2B5EF4-FFF2-40B4-BE49-F238E27FC236}">
                  <a16:creationId xmlns:a16="http://schemas.microsoft.com/office/drawing/2014/main" id="{59DC8059-6791-4662-A73B-6BEACE2D51F6}"/>
                </a:ext>
              </a:extLst>
            </p:cNvPr>
            <p:cNvSpPr/>
            <p:nvPr/>
          </p:nvSpPr>
          <p:spPr>
            <a:xfrm>
              <a:off x="53584" y="191949"/>
              <a:ext cx="1124319" cy="246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0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73" name="醫學美容保健">
              <a:extLst>
                <a:ext uri="{FF2B5EF4-FFF2-40B4-BE49-F238E27FC236}">
                  <a16:creationId xmlns:a16="http://schemas.microsoft.com/office/drawing/2014/main" id="{55070B31-1E47-43DC-8173-1ABB31BC8A10}"/>
                </a:ext>
              </a:extLst>
            </p:cNvPr>
            <p:cNvSpPr/>
            <p:nvPr/>
          </p:nvSpPr>
          <p:spPr>
            <a:xfrm>
              <a:off x="68035" y="2006442"/>
              <a:ext cx="1095418" cy="246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0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476" name="群組 9">
            <a:extLst>
              <a:ext uri="{FF2B5EF4-FFF2-40B4-BE49-F238E27FC236}">
                <a16:creationId xmlns:a16="http://schemas.microsoft.com/office/drawing/2014/main" id="{9D7853EC-8427-4510-9B7F-9EF85DB80B94}"/>
              </a:ext>
            </a:extLst>
          </p:cNvPr>
          <p:cNvGrpSpPr/>
          <p:nvPr/>
        </p:nvGrpSpPr>
        <p:grpSpPr>
          <a:xfrm>
            <a:off x="7766917" y="3742262"/>
            <a:ext cx="1037624" cy="1968795"/>
            <a:chOff x="53585" y="-7538"/>
            <a:chExt cx="1037622" cy="1968794"/>
          </a:xfrm>
        </p:grpSpPr>
        <p:sp>
          <p:nvSpPr>
            <p:cNvPr id="477" name="分子生物學">
              <a:extLst>
                <a:ext uri="{FF2B5EF4-FFF2-40B4-BE49-F238E27FC236}">
                  <a16:creationId xmlns:a16="http://schemas.microsoft.com/office/drawing/2014/main" id="{124BC305-D7E8-4790-AFC9-F36F072BB1D0}"/>
                </a:ext>
              </a:extLst>
            </p:cNvPr>
            <p:cNvSpPr/>
            <p:nvPr/>
          </p:nvSpPr>
          <p:spPr>
            <a:xfrm>
              <a:off x="53585" y="-7538"/>
              <a:ext cx="1037621" cy="246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0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78" name="化妝品法規暨品質管制">
              <a:extLst>
                <a:ext uri="{FF2B5EF4-FFF2-40B4-BE49-F238E27FC236}">
                  <a16:creationId xmlns:a16="http://schemas.microsoft.com/office/drawing/2014/main" id="{779A4480-35B5-432C-AF81-7C9D8733296F}"/>
                </a:ext>
              </a:extLst>
            </p:cNvPr>
            <p:cNvSpPr/>
            <p:nvPr/>
          </p:nvSpPr>
          <p:spPr>
            <a:xfrm>
              <a:off x="53585" y="509904"/>
              <a:ext cx="1037621" cy="200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7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79" name="營養生化">
              <a:extLst>
                <a:ext uri="{FF2B5EF4-FFF2-40B4-BE49-F238E27FC236}">
                  <a16:creationId xmlns:a16="http://schemas.microsoft.com/office/drawing/2014/main" id="{2D39A2DF-DBE7-41C2-BE26-838890A5D533}"/>
                </a:ext>
              </a:extLst>
            </p:cNvPr>
            <p:cNvSpPr/>
            <p:nvPr/>
          </p:nvSpPr>
          <p:spPr>
            <a:xfrm>
              <a:off x="63371" y="1475539"/>
              <a:ext cx="1027836" cy="246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0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80" name="醫學美容產業實務">
              <a:extLst>
                <a:ext uri="{FF2B5EF4-FFF2-40B4-BE49-F238E27FC236}">
                  <a16:creationId xmlns:a16="http://schemas.microsoft.com/office/drawing/2014/main" id="{7629B6F1-B220-4AA2-97BC-0D7568308077}"/>
                </a:ext>
              </a:extLst>
            </p:cNvPr>
            <p:cNvSpPr/>
            <p:nvPr/>
          </p:nvSpPr>
          <p:spPr>
            <a:xfrm>
              <a:off x="53585" y="741696"/>
              <a:ext cx="1037621" cy="230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9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81" name="化妝品分析檢驗學實驗">
              <a:extLst>
                <a:ext uri="{FF2B5EF4-FFF2-40B4-BE49-F238E27FC236}">
                  <a16:creationId xmlns:a16="http://schemas.microsoft.com/office/drawing/2014/main" id="{A9A2CC13-2ACC-48E7-B6F4-9EE9A41A8075}"/>
                </a:ext>
              </a:extLst>
            </p:cNvPr>
            <p:cNvSpPr/>
            <p:nvPr/>
          </p:nvSpPr>
          <p:spPr>
            <a:xfrm>
              <a:off x="53585" y="1251442"/>
              <a:ext cx="1037621" cy="200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>
                <a:defRPr sz="7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82" name="食品工廠管理">
              <a:extLst>
                <a:ext uri="{FF2B5EF4-FFF2-40B4-BE49-F238E27FC236}">
                  <a16:creationId xmlns:a16="http://schemas.microsoft.com/office/drawing/2014/main" id="{E1429676-64AB-4184-9005-F4560AAA7692}"/>
                </a:ext>
              </a:extLst>
            </p:cNvPr>
            <p:cNvSpPr/>
            <p:nvPr/>
          </p:nvSpPr>
          <p:spPr>
            <a:xfrm>
              <a:off x="53585" y="239641"/>
              <a:ext cx="1037621" cy="246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0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83" name="長照與老人營養學">
              <a:extLst>
                <a:ext uri="{FF2B5EF4-FFF2-40B4-BE49-F238E27FC236}">
                  <a16:creationId xmlns:a16="http://schemas.microsoft.com/office/drawing/2014/main" id="{8ACD6A96-A798-497C-91B8-A1F90BBFA7ED}"/>
                </a:ext>
              </a:extLst>
            </p:cNvPr>
            <p:cNvSpPr/>
            <p:nvPr/>
          </p:nvSpPr>
          <p:spPr>
            <a:xfrm>
              <a:off x="63371" y="1730426"/>
              <a:ext cx="1027833" cy="230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9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84" name="化妝品分析檢驗學">
              <a:extLst>
                <a:ext uri="{FF2B5EF4-FFF2-40B4-BE49-F238E27FC236}">
                  <a16:creationId xmlns:a16="http://schemas.microsoft.com/office/drawing/2014/main" id="{41093931-3854-4082-89AE-AE0B988190B0}"/>
                </a:ext>
              </a:extLst>
            </p:cNvPr>
            <p:cNvSpPr/>
            <p:nvPr/>
          </p:nvSpPr>
          <p:spPr>
            <a:xfrm>
              <a:off x="53585" y="988875"/>
              <a:ext cx="1037621" cy="230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>
                <a:defRPr sz="9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488" name="群組 19">
            <a:extLst>
              <a:ext uri="{FF2B5EF4-FFF2-40B4-BE49-F238E27FC236}">
                <a16:creationId xmlns:a16="http://schemas.microsoft.com/office/drawing/2014/main" id="{E2032AFB-3297-4A90-B877-F012EC3AC7DA}"/>
              </a:ext>
            </a:extLst>
          </p:cNvPr>
          <p:cNvGrpSpPr/>
          <p:nvPr/>
        </p:nvGrpSpPr>
        <p:grpSpPr>
          <a:xfrm>
            <a:off x="4826608" y="4648398"/>
            <a:ext cx="1097087" cy="1808125"/>
            <a:chOff x="57415" y="-11012"/>
            <a:chExt cx="1097085" cy="1808123"/>
          </a:xfrm>
        </p:grpSpPr>
        <p:sp>
          <p:nvSpPr>
            <p:cNvPr id="497" name="普通化學">
              <a:extLst>
                <a:ext uri="{FF2B5EF4-FFF2-40B4-BE49-F238E27FC236}">
                  <a16:creationId xmlns:a16="http://schemas.microsoft.com/office/drawing/2014/main" id="{302A2F7C-80FD-49B3-9513-13154308039F}"/>
                </a:ext>
              </a:extLst>
            </p:cNvPr>
            <p:cNvSpPr/>
            <p:nvPr/>
          </p:nvSpPr>
          <p:spPr>
            <a:xfrm>
              <a:off x="57415" y="-11012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95" name="普通化學實驗">
              <a:extLst>
                <a:ext uri="{FF2B5EF4-FFF2-40B4-BE49-F238E27FC236}">
                  <a16:creationId xmlns:a16="http://schemas.microsoft.com/office/drawing/2014/main" id="{3393A7A0-5EBC-468A-B5DC-6BBE0439AF6A}"/>
                </a:ext>
              </a:extLst>
            </p:cNvPr>
            <p:cNvSpPr/>
            <p:nvPr/>
          </p:nvSpPr>
          <p:spPr>
            <a:xfrm>
              <a:off x="57415" y="374255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91" name="普通生物學實驗">
              <a:extLst>
                <a:ext uri="{FF2B5EF4-FFF2-40B4-BE49-F238E27FC236}">
                  <a16:creationId xmlns:a16="http://schemas.microsoft.com/office/drawing/2014/main" id="{EAD69791-015E-4388-9193-5F42B61C0853}"/>
                </a:ext>
              </a:extLst>
            </p:cNvPr>
            <p:cNvSpPr/>
            <p:nvPr/>
          </p:nvSpPr>
          <p:spPr>
            <a:xfrm>
              <a:off x="57415" y="1147670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92" name="普通生物學">
              <a:extLst>
                <a:ext uri="{FF2B5EF4-FFF2-40B4-BE49-F238E27FC236}">
                  <a16:creationId xmlns:a16="http://schemas.microsoft.com/office/drawing/2014/main" id="{479504D9-4AD7-4427-88AC-988E9171F192}"/>
                </a:ext>
              </a:extLst>
            </p:cNvPr>
            <p:cNvSpPr/>
            <p:nvPr/>
          </p:nvSpPr>
          <p:spPr>
            <a:xfrm>
              <a:off x="57415" y="760963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93" name="食物學原理">
              <a:extLst>
                <a:ext uri="{FF2B5EF4-FFF2-40B4-BE49-F238E27FC236}">
                  <a16:creationId xmlns:a16="http://schemas.microsoft.com/office/drawing/2014/main" id="{4159D1B6-7C9A-4D7B-A429-E01B53617BCF}"/>
                </a:ext>
              </a:extLst>
            </p:cNvPr>
            <p:cNvSpPr/>
            <p:nvPr/>
          </p:nvSpPr>
          <p:spPr>
            <a:xfrm>
              <a:off x="57415" y="1535503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</p:grpSp>
      <p:sp>
        <p:nvSpPr>
          <p:cNvPr id="191" name="矩形 190">
            <a:extLst>
              <a:ext uri="{FF2B5EF4-FFF2-40B4-BE49-F238E27FC236}">
                <a16:creationId xmlns:a16="http://schemas.microsoft.com/office/drawing/2014/main" id="{7B10AAC5-2DA6-460E-AAA5-C2FCB685F460}"/>
              </a:ext>
            </a:extLst>
          </p:cNvPr>
          <p:cNvSpPr/>
          <p:nvPr/>
        </p:nvSpPr>
        <p:spPr>
          <a:xfrm>
            <a:off x="6129678" y="1688236"/>
            <a:ext cx="136494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defRPr sz="1100">
                <a:latin typeface="標楷體"/>
                <a:ea typeface="標楷體"/>
                <a:cs typeface="標楷體"/>
                <a:sym typeface="標楷體"/>
              </a:defRPr>
            </a:pPr>
            <a:r>
              <a:rPr lang="zh-TW" altLang="en-US" sz="1000" b="1" kern="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社會工作研究法</a:t>
            </a:r>
          </a:p>
        </p:txBody>
      </p:sp>
      <p:sp>
        <p:nvSpPr>
          <p:cNvPr id="193" name="矩形 192">
            <a:extLst>
              <a:ext uri="{FF2B5EF4-FFF2-40B4-BE49-F238E27FC236}">
                <a16:creationId xmlns:a16="http://schemas.microsoft.com/office/drawing/2014/main" id="{9069EE02-25ED-4C9F-927C-F381C12B78B6}"/>
              </a:ext>
            </a:extLst>
          </p:cNvPr>
          <p:cNvSpPr/>
          <p:nvPr/>
        </p:nvSpPr>
        <p:spPr>
          <a:xfrm>
            <a:off x="4729756" y="4230375"/>
            <a:ext cx="124321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defRPr sz="1100">
                <a:latin typeface="標楷體"/>
                <a:ea typeface="標楷體"/>
                <a:cs typeface="標楷體"/>
                <a:sym typeface="標楷體"/>
              </a:defRPr>
            </a:pPr>
            <a:endParaRPr lang="zh-TW" altLang="en-US" sz="1000" b="1" kern="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94" name="矩形 193">
            <a:extLst>
              <a:ext uri="{FF2B5EF4-FFF2-40B4-BE49-F238E27FC236}">
                <a16:creationId xmlns:a16="http://schemas.microsoft.com/office/drawing/2014/main" id="{1C57C29D-33A5-42F9-AD6C-E8F35CF9C5C3}"/>
              </a:ext>
            </a:extLst>
          </p:cNvPr>
          <p:cNvSpPr/>
          <p:nvPr/>
        </p:nvSpPr>
        <p:spPr>
          <a:xfrm>
            <a:off x="4727723" y="3856217"/>
            <a:ext cx="124321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defRPr sz="1100">
                <a:latin typeface="標楷體"/>
                <a:ea typeface="標楷體"/>
                <a:cs typeface="標楷體"/>
                <a:sym typeface="標楷體"/>
              </a:defRPr>
            </a:pPr>
            <a:endParaRPr lang="zh-TW" altLang="en-US" sz="1000" b="1" kern="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99" name="圓角矩形">
            <a:extLst>
              <a:ext uri="{FF2B5EF4-FFF2-40B4-BE49-F238E27FC236}">
                <a16:creationId xmlns:a16="http://schemas.microsoft.com/office/drawing/2014/main" id="{664EFAF0-818E-4319-B098-CDAFDB2727F7}"/>
              </a:ext>
            </a:extLst>
          </p:cNvPr>
          <p:cNvSpPr/>
          <p:nvPr/>
        </p:nvSpPr>
        <p:spPr>
          <a:xfrm>
            <a:off x="3226152" y="4267743"/>
            <a:ext cx="1211918" cy="285477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1">
                  <a:hueOff val="357503"/>
                  <a:satOff val="54545"/>
                  <a:lumOff val="29273"/>
                </a:schemeClr>
              </a:gs>
              <a:gs pos="35000">
                <a:srgbClr val="BDD4FF"/>
              </a:gs>
              <a:gs pos="100000">
                <a:schemeClr val="accent1">
                  <a:hueOff val="418253"/>
                  <a:satOff val="54545"/>
                  <a:lumOff val="42493"/>
                </a:schemeClr>
              </a:gs>
            </a:gsLst>
            <a:lin ang="16200000" scaled="0"/>
          </a:gradFill>
          <a:ln w="9525" cap="flat">
            <a:solidFill>
              <a:srgbClr val="4A7EBB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 hangingPunct="0">
              <a:defRPr sz="1100">
                <a:latin typeface="標楷體"/>
                <a:ea typeface="標楷體"/>
                <a:cs typeface="標楷體"/>
                <a:sym typeface="標楷體"/>
              </a:defRPr>
            </a:pPr>
            <a:endParaRPr sz="1100" kern="0">
              <a:solidFill>
                <a:srgbClr val="000000"/>
              </a:solidFill>
              <a:latin typeface="標楷體"/>
              <a:ea typeface="標楷體"/>
              <a:cs typeface="標楷體"/>
              <a:sym typeface="標楷體"/>
            </a:endParaRPr>
          </a:p>
        </p:txBody>
      </p:sp>
      <p:sp>
        <p:nvSpPr>
          <p:cNvPr id="200" name="矩形 199">
            <a:extLst>
              <a:ext uri="{FF2B5EF4-FFF2-40B4-BE49-F238E27FC236}">
                <a16:creationId xmlns:a16="http://schemas.microsoft.com/office/drawing/2014/main" id="{772ADF0A-17A0-4200-AEE2-E58A9AC42EEE}"/>
              </a:ext>
            </a:extLst>
          </p:cNvPr>
          <p:cNvSpPr/>
          <p:nvPr/>
        </p:nvSpPr>
        <p:spPr>
          <a:xfrm>
            <a:off x="3223329" y="4292604"/>
            <a:ext cx="128683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defRPr sz="1100">
                <a:latin typeface="標楷體"/>
                <a:ea typeface="標楷體"/>
                <a:cs typeface="標楷體"/>
                <a:sym typeface="標楷體"/>
              </a:defRPr>
            </a:pPr>
            <a:r>
              <a:rPr lang="zh-TW" altLang="en-US" sz="1000" b="1" kern="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標楷體"/>
              </a:rPr>
              <a:t>人文社會與</a:t>
            </a:r>
            <a:r>
              <a:rPr lang="en-US" altLang="zh-TW" sz="1000" b="1" kern="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標楷體"/>
              </a:rPr>
              <a:t>AI</a:t>
            </a:r>
            <a:r>
              <a:rPr lang="zh-TW" altLang="en-US" sz="1000" b="1" kern="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標楷體"/>
              </a:rPr>
              <a:t>應用</a:t>
            </a:r>
          </a:p>
        </p:txBody>
      </p:sp>
      <p:sp>
        <p:nvSpPr>
          <p:cNvPr id="143" name="圓角矩形">
            <a:extLst>
              <a:ext uri="{FF2B5EF4-FFF2-40B4-BE49-F238E27FC236}">
                <a16:creationId xmlns:a16="http://schemas.microsoft.com/office/drawing/2014/main" id="{40BC464F-A34B-4557-A331-D4DC21200CFD}"/>
              </a:ext>
            </a:extLst>
          </p:cNvPr>
          <p:cNvSpPr/>
          <p:nvPr/>
        </p:nvSpPr>
        <p:spPr>
          <a:xfrm>
            <a:off x="6183000" y="3832195"/>
            <a:ext cx="1221382" cy="232370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2">
                  <a:hueOff val="-39879"/>
                  <a:satOff val="52282"/>
                  <a:lumOff val="29251"/>
                </a:schemeClr>
              </a:gs>
              <a:gs pos="35000">
                <a:srgbClr val="FFBFBE"/>
              </a:gs>
              <a:gs pos="100000">
                <a:schemeClr val="accent2">
                  <a:hueOff val="-44018"/>
                  <a:satOff val="52282"/>
                  <a:lumOff val="42346"/>
                </a:schemeClr>
              </a:gs>
            </a:gsLst>
            <a:lin ang="16200000" scaled="0"/>
          </a:gradFill>
          <a:ln w="9525" cap="flat">
            <a:solidFill>
              <a:srgbClr val="BE4B48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 hangingPunct="0">
              <a:defRPr sz="1100">
                <a:latin typeface="標楷體"/>
                <a:ea typeface="標楷體"/>
                <a:cs typeface="標楷體"/>
                <a:sym typeface="標楷體"/>
              </a:defRPr>
            </a:pPr>
            <a:r>
              <a:rPr lang="zh-TW" altLang="en-US" sz="1000" b="1" kern="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Calibri"/>
              </a:rPr>
              <a:t>早期療育社會工作</a:t>
            </a:r>
            <a:endParaRPr sz="1000" b="1" kern="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Calibri"/>
            </a:endParaRPr>
          </a:p>
        </p:txBody>
      </p:sp>
      <p:sp>
        <p:nvSpPr>
          <p:cNvPr id="148" name="圓角矩形">
            <a:extLst>
              <a:ext uri="{FF2B5EF4-FFF2-40B4-BE49-F238E27FC236}">
                <a16:creationId xmlns:a16="http://schemas.microsoft.com/office/drawing/2014/main" id="{F1B26C3D-7A57-4250-88CC-88CBFD147BD3}"/>
              </a:ext>
            </a:extLst>
          </p:cNvPr>
          <p:cNvSpPr/>
          <p:nvPr/>
        </p:nvSpPr>
        <p:spPr>
          <a:xfrm>
            <a:off x="6185374" y="2005958"/>
            <a:ext cx="1222028" cy="237593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2">
                  <a:hueOff val="-39879"/>
                  <a:satOff val="52282"/>
                  <a:lumOff val="29251"/>
                </a:schemeClr>
              </a:gs>
              <a:gs pos="35000">
                <a:srgbClr val="FFBFBE"/>
              </a:gs>
              <a:gs pos="100000">
                <a:schemeClr val="accent2">
                  <a:hueOff val="-44018"/>
                  <a:satOff val="52282"/>
                  <a:lumOff val="42346"/>
                </a:schemeClr>
              </a:gs>
            </a:gsLst>
            <a:lin ang="16200000" scaled="0"/>
          </a:gradFill>
          <a:ln w="9525" cap="flat">
            <a:solidFill>
              <a:srgbClr val="BE4B48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 hangingPunct="0">
              <a:defRPr sz="1100">
                <a:latin typeface="標楷體"/>
                <a:ea typeface="標楷體"/>
                <a:cs typeface="標楷體"/>
                <a:sym typeface="標楷體"/>
              </a:defRPr>
            </a:pPr>
            <a:r>
              <a:rPr lang="zh-TW" altLang="en-US" sz="1000" b="1" kern="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Calibri"/>
              </a:rPr>
              <a:t>方案設計與評估</a:t>
            </a:r>
            <a:endParaRPr sz="1000" b="1" kern="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Calibri"/>
            </a:endParaRPr>
          </a:p>
        </p:txBody>
      </p:sp>
      <p:sp>
        <p:nvSpPr>
          <p:cNvPr id="111" name="圓角矩形">
            <a:extLst>
              <a:ext uri="{FF2B5EF4-FFF2-40B4-BE49-F238E27FC236}">
                <a16:creationId xmlns:a16="http://schemas.microsoft.com/office/drawing/2014/main" id="{4F620788-976F-4F97-AB87-D1203EEAC024}"/>
              </a:ext>
            </a:extLst>
          </p:cNvPr>
          <p:cNvSpPr/>
          <p:nvPr/>
        </p:nvSpPr>
        <p:spPr>
          <a:xfrm>
            <a:off x="6199194" y="2807169"/>
            <a:ext cx="1222028" cy="237593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2">
                  <a:hueOff val="-39879"/>
                  <a:satOff val="52282"/>
                  <a:lumOff val="29251"/>
                </a:schemeClr>
              </a:gs>
              <a:gs pos="35000">
                <a:srgbClr val="FFBFBE"/>
              </a:gs>
              <a:gs pos="100000">
                <a:schemeClr val="accent2">
                  <a:hueOff val="-44018"/>
                  <a:satOff val="52282"/>
                  <a:lumOff val="42346"/>
                </a:schemeClr>
              </a:gs>
            </a:gsLst>
            <a:lin ang="16200000" scaled="0"/>
          </a:gradFill>
          <a:ln w="9525" cap="flat">
            <a:solidFill>
              <a:srgbClr val="BE4B48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 hangingPunct="0">
              <a:defRPr sz="1100">
                <a:latin typeface="標楷體"/>
                <a:ea typeface="標楷體"/>
                <a:cs typeface="標楷體"/>
                <a:sym typeface="標楷體"/>
              </a:defRPr>
            </a:pPr>
            <a:r>
              <a:rPr lang="zh-TW" altLang="en-US" sz="1000" b="1" kern="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標楷體"/>
              </a:rPr>
              <a:t>助人與會談技巧</a:t>
            </a:r>
            <a:endParaRPr sz="1000" b="1" kern="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Calibri"/>
            </a:endParaRPr>
          </a:p>
        </p:txBody>
      </p:sp>
      <p:sp>
        <p:nvSpPr>
          <p:cNvPr id="115" name="圓角矩形">
            <a:extLst>
              <a:ext uri="{FF2B5EF4-FFF2-40B4-BE49-F238E27FC236}">
                <a16:creationId xmlns:a16="http://schemas.microsoft.com/office/drawing/2014/main" id="{D4517FA1-DC04-4052-A7C6-0A0A9791DC37}"/>
              </a:ext>
            </a:extLst>
          </p:cNvPr>
          <p:cNvSpPr/>
          <p:nvPr/>
        </p:nvSpPr>
        <p:spPr>
          <a:xfrm>
            <a:off x="7669982" y="2142877"/>
            <a:ext cx="1308709" cy="281834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2">
                  <a:hueOff val="-39879"/>
                  <a:satOff val="52282"/>
                  <a:lumOff val="29251"/>
                </a:schemeClr>
              </a:gs>
              <a:gs pos="35000">
                <a:srgbClr val="FFBFBE"/>
              </a:gs>
              <a:gs pos="100000">
                <a:schemeClr val="accent2">
                  <a:hueOff val="-44018"/>
                  <a:satOff val="52282"/>
                  <a:lumOff val="42346"/>
                </a:schemeClr>
              </a:gs>
            </a:gsLst>
            <a:lin ang="16200000" scaled="0"/>
          </a:gradFill>
          <a:ln w="9525" cap="flat">
            <a:solidFill>
              <a:srgbClr val="BE4B48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 hangingPunct="0"/>
            <a:r>
              <a:rPr lang="zh-TW" altLang="en-US" sz="1000" b="1" kern="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Calibri"/>
              </a:rPr>
              <a:t>社會政策與社會立法</a:t>
            </a:r>
            <a:endParaRPr sz="1000" b="1" kern="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Calibri"/>
            </a:endParaRPr>
          </a:p>
        </p:txBody>
      </p:sp>
      <p:sp>
        <p:nvSpPr>
          <p:cNvPr id="116" name="圓角矩形">
            <a:extLst>
              <a:ext uri="{FF2B5EF4-FFF2-40B4-BE49-F238E27FC236}">
                <a16:creationId xmlns:a16="http://schemas.microsoft.com/office/drawing/2014/main" id="{2886BCB2-A060-4B17-A8A3-C5E2E2B601F4}"/>
              </a:ext>
            </a:extLst>
          </p:cNvPr>
          <p:cNvSpPr/>
          <p:nvPr/>
        </p:nvSpPr>
        <p:spPr>
          <a:xfrm>
            <a:off x="4661626" y="4632220"/>
            <a:ext cx="1308709" cy="281834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2">
                  <a:hueOff val="-39879"/>
                  <a:satOff val="52282"/>
                  <a:lumOff val="29251"/>
                </a:schemeClr>
              </a:gs>
              <a:gs pos="35000">
                <a:srgbClr val="FFBFBE"/>
              </a:gs>
              <a:gs pos="100000">
                <a:schemeClr val="accent2">
                  <a:hueOff val="-44018"/>
                  <a:satOff val="52282"/>
                  <a:lumOff val="42346"/>
                </a:schemeClr>
              </a:gs>
            </a:gsLst>
            <a:lin ang="16200000" scaled="0"/>
          </a:gradFill>
          <a:ln w="9525" cap="flat">
            <a:solidFill>
              <a:srgbClr val="BE4B48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 hangingPunct="0"/>
            <a:r>
              <a:rPr lang="zh-TW" altLang="en-US" sz="1000" b="1" kern="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Calibri"/>
              </a:rPr>
              <a:t>藝術輔療社會工作</a:t>
            </a:r>
            <a:endParaRPr sz="1000" b="1" kern="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Calibri"/>
            </a:endParaRPr>
          </a:p>
        </p:txBody>
      </p:sp>
      <p:sp>
        <p:nvSpPr>
          <p:cNvPr id="121" name="圓角矩形">
            <a:extLst>
              <a:ext uri="{FF2B5EF4-FFF2-40B4-BE49-F238E27FC236}">
                <a16:creationId xmlns:a16="http://schemas.microsoft.com/office/drawing/2014/main" id="{444024D7-0F48-41A2-BF13-2E6274F7DB00}"/>
              </a:ext>
            </a:extLst>
          </p:cNvPr>
          <p:cNvSpPr/>
          <p:nvPr/>
        </p:nvSpPr>
        <p:spPr>
          <a:xfrm>
            <a:off x="3222489" y="4666917"/>
            <a:ext cx="1194600" cy="294136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1">
                  <a:hueOff val="357503"/>
                  <a:satOff val="54545"/>
                  <a:lumOff val="29273"/>
                </a:schemeClr>
              </a:gs>
              <a:gs pos="35000">
                <a:srgbClr val="BDD4FF"/>
              </a:gs>
              <a:gs pos="100000">
                <a:schemeClr val="accent1">
                  <a:hueOff val="418253"/>
                  <a:satOff val="54545"/>
                  <a:lumOff val="42493"/>
                </a:schemeClr>
              </a:gs>
            </a:gsLst>
            <a:lin ang="16200000" scaled="0"/>
          </a:gradFill>
          <a:ln w="9525" cap="flat">
            <a:solidFill>
              <a:srgbClr val="4A7EBB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 hangingPunct="0">
              <a:defRPr sz="1100">
                <a:latin typeface="標楷體"/>
                <a:ea typeface="標楷體"/>
                <a:cs typeface="標楷體"/>
                <a:sym typeface="標楷體"/>
              </a:defRPr>
            </a:pPr>
            <a:r>
              <a:rPr lang="zh-TW" altLang="en-US" sz="1000" b="1" kern="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標楷體"/>
              </a:rPr>
              <a:t>學習科學</a:t>
            </a:r>
            <a:endParaRPr sz="1000" b="1" kern="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標楷體"/>
            </a:endParaRPr>
          </a:p>
        </p:txBody>
      </p:sp>
      <p:sp>
        <p:nvSpPr>
          <p:cNvPr id="122" name="圓角矩形">
            <a:extLst>
              <a:ext uri="{FF2B5EF4-FFF2-40B4-BE49-F238E27FC236}">
                <a16:creationId xmlns:a16="http://schemas.microsoft.com/office/drawing/2014/main" id="{3DB96EDF-94B6-4F43-A588-E68488293210}"/>
              </a:ext>
            </a:extLst>
          </p:cNvPr>
          <p:cNvSpPr/>
          <p:nvPr/>
        </p:nvSpPr>
        <p:spPr>
          <a:xfrm>
            <a:off x="6201495" y="4235148"/>
            <a:ext cx="1267250" cy="237593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2">
                  <a:hueOff val="-39879"/>
                  <a:satOff val="52282"/>
                  <a:lumOff val="29251"/>
                </a:schemeClr>
              </a:gs>
              <a:gs pos="35000">
                <a:srgbClr val="FFBFBE"/>
              </a:gs>
              <a:gs pos="100000">
                <a:schemeClr val="accent2">
                  <a:hueOff val="-44018"/>
                  <a:satOff val="52282"/>
                  <a:lumOff val="42346"/>
                </a:schemeClr>
              </a:gs>
            </a:gsLst>
            <a:lin ang="16200000" scaled="0"/>
          </a:gradFill>
          <a:ln w="9525" cap="flat">
            <a:solidFill>
              <a:srgbClr val="BE4B48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 hangingPunct="0">
              <a:defRPr sz="1100">
                <a:latin typeface="標楷體"/>
                <a:ea typeface="標楷體"/>
                <a:cs typeface="標楷體"/>
                <a:sym typeface="標楷體"/>
              </a:defRPr>
            </a:pPr>
            <a:r>
              <a:rPr lang="zh-TW" altLang="en-US" sz="1000" b="1" kern="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標楷體"/>
              </a:rPr>
              <a:t>安寧照顧與悲傷輔導</a:t>
            </a:r>
            <a:endParaRPr sz="1000" b="1" kern="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Calibri"/>
            </a:endParaRPr>
          </a:p>
        </p:txBody>
      </p:sp>
      <p:sp>
        <p:nvSpPr>
          <p:cNvPr id="123" name="圓角矩形">
            <a:extLst>
              <a:ext uri="{FF2B5EF4-FFF2-40B4-BE49-F238E27FC236}">
                <a16:creationId xmlns:a16="http://schemas.microsoft.com/office/drawing/2014/main" id="{94760184-4BDD-4A42-86FB-CED1AAD9AEB6}"/>
              </a:ext>
            </a:extLst>
          </p:cNvPr>
          <p:cNvSpPr/>
          <p:nvPr/>
        </p:nvSpPr>
        <p:spPr>
          <a:xfrm>
            <a:off x="6225072" y="3162243"/>
            <a:ext cx="1267250" cy="237593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2">
                  <a:hueOff val="-39879"/>
                  <a:satOff val="52282"/>
                  <a:lumOff val="29251"/>
                </a:schemeClr>
              </a:gs>
              <a:gs pos="35000">
                <a:srgbClr val="FFBFBE"/>
              </a:gs>
              <a:gs pos="100000">
                <a:schemeClr val="accent2">
                  <a:hueOff val="-44018"/>
                  <a:satOff val="52282"/>
                  <a:lumOff val="42346"/>
                </a:schemeClr>
              </a:gs>
            </a:gsLst>
            <a:lin ang="16200000" scaled="0"/>
          </a:gradFill>
          <a:ln w="9525" cap="flat">
            <a:solidFill>
              <a:srgbClr val="BE4B48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 hangingPunct="0">
              <a:defRPr sz="1100">
                <a:latin typeface="標楷體"/>
                <a:ea typeface="標楷體"/>
                <a:cs typeface="標楷體"/>
                <a:sym typeface="標楷體"/>
              </a:defRPr>
            </a:pPr>
            <a:r>
              <a:rPr lang="zh-TW" altLang="en-US" sz="1000" b="1" kern="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標楷體"/>
              </a:rPr>
              <a:t>身心障礙社會工作</a:t>
            </a:r>
            <a:endParaRPr lang="zh-TW" altLang="en-US" sz="1000" b="1" kern="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Calibri"/>
            </a:endParaRPr>
          </a:p>
        </p:txBody>
      </p:sp>
      <p:sp>
        <p:nvSpPr>
          <p:cNvPr id="124" name="圓角矩形">
            <a:extLst>
              <a:ext uri="{FF2B5EF4-FFF2-40B4-BE49-F238E27FC236}">
                <a16:creationId xmlns:a16="http://schemas.microsoft.com/office/drawing/2014/main" id="{9C17B3D6-00F0-444C-9EC3-2A2395F66E9F}"/>
              </a:ext>
            </a:extLst>
          </p:cNvPr>
          <p:cNvSpPr/>
          <p:nvPr/>
        </p:nvSpPr>
        <p:spPr>
          <a:xfrm>
            <a:off x="7651221" y="1698528"/>
            <a:ext cx="1308709" cy="281834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2">
                  <a:hueOff val="-39879"/>
                  <a:satOff val="52282"/>
                  <a:lumOff val="29251"/>
                </a:schemeClr>
              </a:gs>
              <a:gs pos="35000">
                <a:srgbClr val="FFBFBE"/>
              </a:gs>
              <a:gs pos="100000">
                <a:schemeClr val="accent2">
                  <a:hueOff val="-44018"/>
                  <a:satOff val="52282"/>
                  <a:lumOff val="42346"/>
                </a:schemeClr>
              </a:gs>
            </a:gsLst>
            <a:lin ang="16200000" scaled="0"/>
          </a:gradFill>
          <a:ln w="9525" cap="flat">
            <a:solidFill>
              <a:srgbClr val="BE4B48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 hangingPunct="0">
              <a:defRPr sz="1100">
                <a:latin typeface="標楷體"/>
                <a:ea typeface="標楷體"/>
                <a:cs typeface="標楷體"/>
                <a:sym typeface="標楷體"/>
              </a:defRPr>
            </a:pPr>
            <a:r>
              <a:rPr lang="zh-TW" altLang="en-US" sz="1000" b="1" kern="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標楷體"/>
              </a:rPr>
              <a:t>心理測驗 </a:t>
            </a:r>
            <a:endParaRPr lang="zh-TW" altLang="en-US" sz="1000" b="1" kern="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Calibri"/>
            </a:endParaRPr>
          </a:p>
        </p:txBody>
      </p:sp>
      <p:sp>
        <p:nvSpPr>
          <p:cNvPr id="125" name="圓角矩形">
            <a:extLst>
              <a:ext uri="{FF2B5EF4-FFF2-40B4-BE49-F238E27FC236}">
                <a16:creationId xmlns:a16="http://schemas.microsoft.com/office/drawing/2014/main" id="{734111D1-E517-426C-AE1D-6D91CAB357A2}"/>
              </a:ext>
            </a:extLst>
          </p:cNvPr>
          <p:cNvSpPr/>
          <p:nvPr/>
        </p:nvSpPr>
        <p:spPr>
          <a:xfrm>
            <a:off x="6168313" y="2360633"/>
            <a:ext cx="1308709" cy="281834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2">
                  <a:hueOff val="-39879"/>
                  <a:satOff val="52282"/>
                  <a:lumOff val="29251"/>
                </a:schemeClr>
              </a:gs>
              <a:gs pos="35000">
                <a:srgbClr val="FFBFBE"/>
              </a:gs>
              <a:gs pos="100000">
                <a:schemeClr val="accent2">
                  <a:hueOff val="-44018"/>
                  <a:satOff val="52282"/>
                  <a:lumOff val="42346"/>
                </a:schemeClr>
              </a:gs>
            </a:gsLst>
            <a:lin ang="16200000" scaled="0"/>
          </a:gradFill>
          <a:ln w="9525" cap="flat">
            <a:solidFill>
              <a:srgbClr val="BE4B48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 hangingPunct="0">
              <a:defRPr sz="1100">
                <a:latin typeface="標楷體"/>
                <a:ea typeface="標楷體"/>
                <a:cs typeface="標楷體"/>
                <a:sym typeface="標楷體"/>
              </a:defRPr>
            </a:pPr>
            <a:r>
              <a:rPr lang="zh-TW" altLang="en-US" sz="1000" b="1" kern="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標楷體"/>
              </a:rPr>
              <a:t>學校社會工作</a:t>
            </a:r>
            <a:endParaRPr lang="zh-TW" altLang="en-US" sz="1000" b="1" kern="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Calibri"/>
            </a:endParaRPr>
          </a:p>
        </p:txBody>
      </p:sp>
      <p:sp>
        <p:nvSpPr>
          <p:cNvPr id="126" name="圓角矩形">
            <a:extLst>
              <a:ext uri="{FF2B5EF4-FFF2-40B4-BE49-F238E27FC236}">
                <a16:creationId xmlns:a16="http://schemas.microsoft.com/office/drawing/2014/main" id="{8CEEA9BD-70FE-44F5-BC7B-058DB46C2077}"/>
              </a:ext>
            </a:extLst>
          </p:cNvPr>
          <p:cNvSpPr/>
          <p:nvPr/>
        </p:nvSpPr>
        <p:spPr>
          <a:xfrm>
            <a:off x="4645696" y="3826183"/>
            <a:ext cx="1308709" cy="281834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2">
                  <a:hueOff val="-39879"/>
                  <a:satOff val="52282"/>
                  <a:lumOff val="29251"/>
                </a:schemeClr>
              </a:gs>
              <a:gs pos="35000">
                <a:srgbClr val="FFBFBE"/>
              </a:gs>
              <a:gs pos="100000">
                <a:schemeClr val="accent2">
                  <a:hueOff val="-44018"/>
                  <a:satOff val="52282"/>
                  <a:lumOff val="42346"/>
                </a:schemeClr>
              </a:gs>
            </a:gsLst>
            <a:lin ang="16200000" scaled="0"/>
          </a:gradFill>
          <a:ln w="9525" cap="flat">
            <a:solidFill>
              <a:srgbClr val="BE4B48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 hangingPunct="0"/>
            <a:r>
              <a:rPr lang="zh-TW" altLang="en-US" sz="1000" b="1" kern="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Calibri"/>
              </a:rPr>
              <a:t>人類行為與社會環境</a:t>
            </a:r>
          </a:p>
        </p:txBody>
      </p:sp>
      <p:sp>
        <p:nvSpPr>
          <p:cNvPr id="127" name="圓角矩形">
            <a:extLst>
              <a:ext uri="{FF2B5EF4-FFF2-40B4-BE49-F238E27FC236}">
                <a16:creationId xmlns:a16="http://schemas.microsoft.com/office/drawing/2014/main" id="{DF9924D0-88C1-4EFD-84B6-8C34D7E656F5}"/>
              </a:ext>
            </a:extLst>
          </p:cNvPr>
          <p:cNvSpPr/>
          <p:nvPr/>
        </p:nvSpPr>
        <p:spPr>
          <a:xfrm>
            <a:off x="4671116" y="4267742"/>
            <a:ext cx="1294341" cy="237593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2">
                  <a:hueOff val="-39879"/>
                  <a:satOff val="52282"/>
                  <a:lumOff val="29251"/>
                </a:schemeClr>
              </a:gs>
              <a:gs pos="35000">
                <a:srgbClr val="FFBFBE"/>
              </a:gs>
              <a:gs pos="100000">
                <a:schemeClr val="accent2">
                  <a:hueOff val="-44018"/>
                  <a:satOff val="52282"/>
                  <a:lumOff val="42346"/>
                </a:schemeClr>
              </a:gs>
            </a:gsLst>
            <a:lin ang="16200000" scaled="0"/>
          </a:gradFill>
          <a:ln w="9525" cap="flat">
            <a:solidFill>
              <a:srgbClr val="BE4B48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 hangingPunct="0"/>
            <a:r>
              <a:rPr lang="zh-TW" altLang="en-US" sz="1000" b="1" kern="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Calibri"/>
              </a:rPr>
              <a:t>社會統計</a:t>
            </a:r>
          </a:p>
        </p:txBody>
      </p:sp>
      <p:sp>
        <p:nvSpPr>
          <p:cNvPr id="128" name="圓角矩形">
            <a:extLst>
              <a:ext uri="{FF2B5EF4-FFF2-40B4-BE49-F238E27FC236}">
                <a16:creationId xmlns:a16="http://schemas.microsoft.com/office/drawing/2014/main" id="{7EBBF228-0DA2-4E50-B5C3-3266C5623195}"/>
              </a:ext>
            </a:extLst>
          </p:cNvPr>
          <p:cNvSpPr/>
          <p:nvPr/>
        </p:nvSpPr>
        <p:spPr>
          <a:xfrm>
            <a:off x="7669981" y="2522087"/>
            <a:ext cx="1308709" cy="281834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2">
                  <a:hueOff val="-39879"/>
                  <a:satOff val="52282"/>
                  <a:lumOff val="29251"/>
                </a:schemeClr>
              </a:gs>
              <a:gs pos="35000">
                <a:srgbClr val="FFBFBE"/>
              </a:gs>
              <a:gs pos="100000">
                <a:schemeClr val="accent2">
                  <a:hueOff val="-44018"/>
                  <a:satOff val="52282"/>
                  <a:lumOff val="42346"/>
                </a:schemeClr>
              </a:gs>
            </a:gsLst>
            <a:lin ang="16200000" scaled="0"/>
          </a:gradFill>
          <a:ln w="9525" cap="flat">
            <a:solidFill>
              <a:srgbClr val="BE4B48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 hangingPunct="0">
              <a:defRPr sz="1100">
                <a:latin typeface="標楷體"/>
                <a:ea typeface="標楷體"/>
                <a:cs typeface="標楷體"/>
                <a:sym typeface="標楷體"/>
              </a:defRPr>
            </a:pPr>
            <a:r>
              <a:rPr lang="zh-TW" altLang="en-US" sz="1000" b="1" kern="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標楷體"/>
              </a:rPr>
              <a:t>社會工作倫理</a:t>
            </a:r>
          </a:p>
        </p:txBody>
      </p:sp>
      <p:sp>
        <p:nvSpPr>
          <p:cNvPr id="2" name="圓角矩形">
            <a:extLst/>
          </p:cNvPr>
          <p:cNvSpPr/>
          <p:nvPr/>
        </p:nvSpPr>
        <p:spPr>
          <a:xfrm>
            <a:off x="3226151" y="3739539"/>
            <a:ext cx="1211918" cy="449999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1">
                  <a:hueOff val="357503"/>
                  <a:satOff val="54545"/>
                  <a:lumOff val="29273"/>
                </a:schemeClr>
              </a:gs>
              <a:gs pos="35000">
                <a:srgbClr val="BDD4FF"/>
              </a:gs>
              <a:gs pos="100000">
                <a:schemeClr val="accent1">
                  <a:hueOff val="418253"/>
                  <a:satOff val="54545"/>
                  <a:lumOff val="42493"/>
                </a:schemeClr>
              </a:gs>
            </a:gsLst>
            <a:lin ang="16200000" scaled="0"/>
          </a:gradFill>
          <a:ln w="9525" cap="flat">
            <a:solidFill>
              <a:srgbClr val="4A7EBB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 hangingPunct="0">
              <a:defRPr sz="1100">
                <a:latin typeface="標楷體"/>
                <a:ea typeface="標楷體"/>
                <a:cs typeface="標楷體"/>
                <a:sym typeface="標楷體"/>
              </a:defRPr>
            </a:pPr>
            <a:r>
              <a:rPr lang="zh-TW" altLang="en-US" b="1" kern="0">
                <a:solidFill>
                  <a:srgbClr val="4F81BD"/>
                </a:solidFill>
                <a:latin typeface="標楷體"/>
                <a:cs typeface="Arial"/>
              </a:rPr>
              <a:t>程式設計與智慧應用</a:t>
            </a:r>
            <a:endParaRPr lang="zh-TW" altLang="en-US" b="1" kern="0" dirty="0">
              <a:solidFill>
                <a:srgbClr val="4F81BD"/>
              </a:solidFill>
              <a:latin typeface="標楷體"/>
              <a:cs typeface="Arial"/>
            </a:endParaRPr>
          </a:p>
        </p:txBody>
      </p:sp>
      <p:sp>
        <p:nvSpPr>
          <p:cNvPr id="3" name="圓角矩形">
            <a:extLst/>
          </p:cNvPr>
          <p:cNvSpPr/>
          <p:nvPr/>
        </p:nvSpPr>
        <p:spPr>
          <a:xfrm>
            <a:off x="3226149" y="2042356"/>
            <a:ext cx="1151305" cy="233523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1">
                  <a:hueOff val="357503"/>
                  <a:satOff val="54545"/>
                  <a:lumOff val="29273"/>
                </a:schemeClr>
              </a:gs>
              <a:gs pos="35000">
                <a:srgbClr val="BDD4FF"/>
              </a:gs>
              <a:gs pos="100000">
                <a:schemeClr val="accent1">
                  <a:hueOff val="418253"/>
                  <a:satOff val="54545"/>
                  <a:lumOff val="42493"/>
                </a:schemeClr>
              </a:gs>
            </a:gsLst>
            <a:lin ang="16200000" scaled="0"/>
          </a:gradFill>
          <a:ln w="9525" cap="flat">
            <a:solidFill>
              <a:srgbClr val="4A7EBB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 hangingPunct="0">
              <a:defRPr sz="1100">
                <a:latin typeface="標楷體"/>
                <a:ea typeface="標楷體"/>
                <a:cs typeface="標楷體"/>
                <a:sym typeface="標楷體"/>
              </a:defRPr>
            </a:pPr>
            <a:r>
              <a:rPr lang="zh-TW" altLang="en-US" b="1" kern="0">
                <a:solidFill>
                  <a:srgbClr val="4F81BD"/>
                </a:solidFill>
                <a:latin typeface="標楷體"/>
                <a:cs typeface="Arial"/>
              </a:rPr>
              <a:t>資訊科技概論</a:t>
            </a:r>
            <a:endParaRPr lang="zh-TW" altLang="en-US" b="1" kern="0" dirty="0">
              <a:solidFill>
                <a:srgbClr val="4F81BD"/>
              </a:solidFill>
              <a:latin typeface="標楷體"/>
              <a:cs typeface="Arial"/>
            </a:endParaRPr>
          </a:p>
        </p:txBody>
      </p:sp>
      <p:sp>
        <p:nvSpPr>
          <p:cNvPr id="4" name="圓角矩形">
            <a:extLst/>
          </p:cNvPr>
          <p:cNvSpPr/>
          <p:nvPr/>
        </p:nvSpPr>
        <p:spPr>
          <a:xfrm>
            <a:off x="3226151" y="1670014"/>
            <a:ext cx="1151305" cy="242182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1">
                  <a:hueOff val="357503"/>
                  <a:satOff val="54545"/>
                  <a:lumOff val="29273"/>
                </a:schemeClr>
              </a:gs>
              <a:gs pos="35000">
                <a:srgbClr val="BDD4FF"/>
              </a:gs>
              <a:gs pos="100000">
                <a:schemeClr val="accent1">
                  <a:hueOff val="418253"/>
                  <a:satOff val="54545"/>
                  <a:lumOff val="42493"/>
                </a:schemeClr>
              </a:gs>
            </a:gsLst>
            <a:lin ang="16200000" scaled="0"/>
          </a:gradFill>
          <a:ln w="9525" cap="flat">
            <a:solidFill>
              <a:srgbClr val="4A7EBB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 hangingPunct="0">
              <a:defRPr sz="1100">
                <a:latin typeface="標楷體"/>
                <a:ea typeface="標楷體"/>
                <a:cs typeface="標楷體"/>
                <a:sym typeface="標楷體"/>
              </a:defRPr>
            </a:pPr>
            <a:r>
              <a:rPr lang="zh-TW" altLang="en-US" b="1" kern="0">
                <a:solidFill>
                  <a:srgbClr val="4F81BD"/>
                </a:solidFill>
                <a:latin typeface="標楷體"/>
                <a:cs typeface="Arial"/>
              </a:rPr>
              <a:t>資訊與科技</a:t>
            </a:r>
            <a:endParaRPr lang="zh-TW" altLang="en-US" b="1" kern="0" dirty="0">
              <a:solidFill>
                <a:srgbClr val="4F81BD"/>
              </a:solidFill>
              <a:latin typeface="標楷體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04230743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直線接點 3"/>
          <p:cNvSpPr/>
          <p:nvPr/>
        </p:nvSpPr>
        <p:spPr>
          <a:xfrm>
            <a:off x="3145235" y="3566595"/>
            <a:ext cx="6073812" cy="773"/>
          </a:xfrm>
          <a:prstGeom prst="line">
            <a:avLst/>
          </a:prstGeom>
          <a:ln w="25400">
            <a:solidFill>
              <a:schemeClr val="accent4"/>
            </a:solidFill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hangingPunct="0"/>
            <a:endParaRPr kern="0">
              <a:solidFill>
                <a:srgbClr val="000000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95" name="直線接點 244"/>
          <p:cNvSpPr/>
          <p:nvPr/>
        </p:nvSpPr>
        <p:spPr>
          <a:xfrm flipV="1">
            <a:off x="3128911" y="1502124"/>
            <a:ext cx="6073812" cy="116"/>
          </a:xfrm>
          <a:prstGeom prst="line">
            <a:avLst/>
          </a:prstGeom>
          <a:ln w="25400">
            <a:solidFill>
              <a:schemeClr val="accent4"/>
            </a:solidFill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hangingPunct="0"/>
            <a:endParaRPr kern="0">
              <a:solidFill>
                <a:srgbClr val="000000"/>
              </a:solidFill>
              <a:latin typeface="Calibri"/>
              <a:cs typeface="Calibri"/>
              <a:sym typeface="Calibri"/>
            </a:endParaRPr>
          </a:p>
        </p:txBody>
      </p:sp>
      <p:grpSp>
        <p:nvGrpSpPr>
          <p:cNvPr id="101" name="圓角矩形 6"/>
          <p:cNvGrpSpPr/>
          <p:nvPr/>
        </p:nvGrpSpPr>
        <p:grpSpPr>
          <a:xfrm>
            <a:off x="2631246" y="3807955"/>
            <a:ext cx="369330" cy="1014617"/>
            <a:chOff x="-16324" y="0"/>
            <a:chExt cx="369329" cy="1014616"/>
          </a:xfrm>
        </p:grpSpPr>
        <p:sp>
          <p:nvSpPr>
            <p:cNvPr id="99" name="圓角矩形"/>
            <p:cNvSpPr/>
            <p:nvPr/>
          </p:nvSpPr>
          <p:spPr>
            <a:xfrm>
              <a:off x="0" y="0"/>
              <a:ext cx="336681" cy="1014616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5E437E"/>
                </a:gs>
                <a:gs pos="80000">
                  <a:srgbClr val="7B58A6"/>
                </a:gs>
                <a:gs pos="100000">
                  <a:srgbClr val="7B57A8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hangingPunct="0">
                <a:defRPr>
                  <a:solidFill>
                    <a:srgbClr val="FFFFFF"/>
                  </a:solidFill>
                </a:defRPr>
              </a:pPr>
              <a:endParaRPr kern="0">
                <a:solidFill>
                  <a:srgbClr val="FFFFFF"/>
                </a:solidFill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100" name="下學期"/>
            <p:cNvSpPr txBox="1"/>
            <p:nvPr/>
          </p:nvSpPr>
          <p:spPr>
            <a:xfrm>
              <a:off x="-16324" y="16434"/>
              <a:ext cx="369329" cy="98174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vert="eaVert"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r>
                <a:rPr kern="0"/>
                <a:t>下學期</a:t>
              </a:r>
            </a:p>
          </p:txBody>
        </p:sp>
      </p:grpSp>
      <p:grpSp>
        <p:nvGrpSpPr>
          <p:cNvPr id="104" name="圓角矩形 7"/>
          <p:cNvGrpSpPr/>
          <p:nvPr/>
        </p:nvGrpSpPr>
        <p:grpSpPr>
          <a:xfrm>
            <a:off x="2614922" y="1783515"/>
            <a:ext cx="369330" cy="1142451"/>
            <a:chOff x="-16324" y="0"/>
            <a:chExt cx="369329" cy="1142450"/>
          </a:xfrm>
        </p:grpSpPr>
        <p:sp>
          <p:nvSpPr>
            <p:cNvPr id="102" name="圓角矩形"/>
            <p:cNvSpPr/>
            <p:nvPr/>
          </p:nvSpPr>
          <p:spPr>
            <a:xfrm>
              <a:off x="0" y="0"/>
              <a:ext cx="336681" cy="1142450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5E437E"/>
                </a:gs>
                <a:gs pos="80000">
                  <a:srgbClr val="7B58A6"/>
                </a:gs>
                <a:gs pos="100000">
                  <a:srgbClr val="7B57A8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hangingPunct="0">
                <a:defRPr>
                  <a:solidFill>
                    <a:srgbClr val="FFFFFF"/>
                  </a:solidFill>
                </a:defRPr>
              </a:pPr>
              <a:endParaRPr kern="0">
                <a:solidFill>
                  <a:srgbClr val="FFFFFF"/>
                </a:solidFill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103" name="上學期"/>
            <p:cNvSpPr txBox="1"/>
            <p:nvPr/>
          </p:nvSpPr>
          <p:spPr>
            <a:xfrm>
              <a:off x="-16324" y="16435"/>
              <a:ext cx="369329" cy="110957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vert="eaVert"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r>
                <a:rPr kern="0"/>
                <a:t>上學期</a:t>
              </a:r>
            </a:p>
          </p:txBody>
        </p:sp>
      </p:grpSp>
      <p:grpSp>
        <p:nvGrpSpPr>
          <p:cNvPr id="107" name="圓角矩形 8"/>
          <p:cNvGrpSpPr/>
          <p:nvPr/>
        </p:nvGrpSpPr>
        <p:grpSpPr>
          <a:xfrm>
            <a:off x="3154514" y="960285"/>
            <a:ext cx="1211917" cy="461841"/>
            <a:chOff x="0" y="-24643"/>
            <a:chExt cx="1211915" cy="369327"/>
          </a:xfrm>
        </p:grpSpPr>
        <p:sp>
          <p:nvSpPr>
            <p:cNvPr id="105" name="圓角矩形"/>
            <p:cNvSpPr/>
            <p:nvPr/>
          </p:nvSpPr>
          <p:spPr>
            <a:xfrm>
              <a:off x="0" y="23263"/>
              <a:ext cx="1211915" cy="273515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5E437E"/>
                </a:gs>
                <a:gs pos="80000">
                  <a:srgbClr val="7B58A6"/>
                </a:gs>
                <a:gs pos="100000">
                  <a:srgbClr val="7B57A8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hangingPunct="0">
                <a:defRPr>
                  <a:solidFill>
                    <a:srgbClr val="FFFFFF"/>
                  </a:solidFill>
                </a:defRPr>
              </a:pPr>
              <a:endParaRPr kern="0">
                <a:solidFill>
                  <a:srgbClr val="FFFFFF"/>
                </a:solidFill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106" name="大一"/>
            <p:cNvSpPr/>
            <p:nvPr/>
          </p:nvSpPr>
          <p:spPr>
            <a:xfrm>
              <a:off x="59072" y="-24643"/>
              <a:ext cx="1093770" cy="369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r>
                <a:rPr kern="0" dirty="0" err="1"/>
                <a:t>大一</a:t>
              </a:r>
              <a:endParaRPr kern="0" dirty="0"/>
            </a:p>
          </p:txBody>
        </p:sp>
      </p:grpSp>
      <p:grpSp>
        <p:nvGrpSpPr>
          <p:cNvPr id="206" name="圓角矩形 246"/>
          <p:cNvGrpSpPr/>
          <p:nvPr/>
        </p:nvGrpSpPr>
        <p:grpSpPr>
          <a:xfrm>
            <a:off x="4679670" y="949034"/>
            <a:ext cx="1211917" cy="506100"/>
            <a:chOff x="0" y="-24643"/>
            <a:chExt cx="1211915" cy="369327"/>
          </a:xfrm>
        </p:grpSpPr>
        <p:sp>
          <p:nvSpPr>
            <p:cNvPr id="204" name="圓角矩形"/>
            <p:cNvSpPr/>
            <p:nvPr/>
          </p:nvSpPr>
          <p:spPr>
            <a:xfrm>
              <a:off x="0" y="23263"/>
              <a:ext cx="1211915" cy="273515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5E437E"/>
                </a:gs>
                <a:gs pos="80000">
                  <a:srgbClr val="7B58A6"/>
                </a:gs>
                <a:gs pos="100000">
                  <a:srgbClr val="7B57A8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hangingPunct="0">
                <a:defRPr>
                  <a:solidFill>
                    <a:srgbClr val="FFFFFF"/>
                  </a:solidFill>
                </a:defRPr>
              </a:pPr>
              <a:endParaRPr kern="0">
                <a:solidFill>
                  <a:srgbClr val="FFFFFF"/>
                </a:solidFill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205" name="大二"/>
            <p:cNvSpPr/>
            <p:nvPr/>
          </p:nvSpPr>
          <p:spPr>
            <a:xfrm>
              <a:off x="59072" y="-24643"/>
              <a:ext cx="1093770" cy="369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r>
                <a:rPr kern="0" dirty="0" err="1"/>
                <a:t>大二</a:t>
              </a:r>
              <a:endParaRPr kern="0" dirty="0"/>
            </a:p>
          </p:txBody>
        </p:sp>
      </p:grpSp>
      <p:grpSp>
        <p:nvGrpSpPr>
          <p:cNvPr id="209" name="圓角矩形 247"/>
          <p:cNvGrpSpPr/>
          <p:nvPr/>
        </p:nvGrpSpPr>
        <p:grpSpPr>
          <a:xfrm>
            <a:off x="6179148" y="949033"/>
            <a:ext cx="1211917" cy="528434"/>
            <a:chOff x="0" y="-24643"/>
            <a:chExt cx="1211915" cy="369327"/>
          </a:xfrm>
        </p:grpSpPr>
        <p:sp>
          <p:nvSpPr>
            <p:cNvPr id="207" name="圓角矩形"/>
            <p:cNvSpPr/>
            <p:nvPr/>
          </p:nvSpPr>
          <p:spPr>
            <a:xfrm>
              <a:off x="0" y="23263"/>
              <a:ext cx="1211915" cy="273515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5E437E"/>
                </a:gs>
                <a:gs pos="80000">
                  <a:srgbClr val="7B58A6"/>
                </a:gs>
                <a:gs pos="100000">
                  <a:srgbClr val="7B57A8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hangingPunct="0">
                <a:defRPr>
                  <a:solidFill>
                    <a:srgbClr val="FFFFFF"/>
                  </a:solidFill>
                </a:defRPr>
              </a:pPr>
              <a:endParaRPr kern="0">
                <a:solidFill>
                  <a:srgbClr val="FFFFFF"/>
                </a:solidFill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208" name="大三"/>
            <p:cNvSpPr/>
            <p:nvPr/>
          </p:nvSpPr>
          <p:spPr>
            <a:xfrm>
              <a:off x="59072" y="-24643"/>
              <a:ext cx="1093770" cy="369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r>
                <a:rPr kern="0" dirty="0" err="1"/>
                <a:t>大三</a:t>
              </a:r>
              <a:endParaRPr kern="0" dirty="0"/>
            </a:p>
          </p:txBody>
        </p:sp>
      </p:grpSp>
      <p:grpSp>
        <p:nvGrpSpPr>
          <p:cNvPr id="212" name="圓角矩形 248"/>
          <p:cNvGrpSpPr/>
          <p:nvPr/>
        </p:nvGrpSpPr>
        <p:grpSpPr>
          <a:xfrm>
            <a:off x="7643422" y="949550"/>
            <a:ext cx="1144792" cy="517539"/>
            <a:chOff x="0" y="-24643"/>
            <a:chExt cx="1144790" cy="369327"/>
          </a:xfrm>
        </p:grpSpPr>
        <p:sp>
          <p:nvSpPr>
            <p:cNvPr id="210" name="圓角矩形"/>
            <p:cNvSpPr/>
            <p:nvPr/>
          </p:nvSpPr>
          <p:spPr>
            <a:xfrm>
              <a:off x="0" y="23263"/>
              <a:ext cx="1144790" cy="273515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5E437E"/>
                </a:gs>
                <a:gs pos="80000">
                  <a:srgbClr val="7B58A6"/>
                </a:gs>
                <a:gs pos="100000">
                  <a:srgbClr val="7B57A8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hangingPunct="0">
                <a:defRPr>
                  <a:solidFill>
                    <a:srgbClr val="FFFFFF"/>
                  </a:solidFill>
                </a:defRPr>
              </a:pPr>
              <a:endParaRPr kern="0">
                <a:solidFill>
                  <a:srgbClr val="FFFFFF"/>
                </a:solidFill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211" name="大四"/>
            <p:cNvSpPr/>
            <p:nvPr/>
          </p:nvSpPr>
          <p:spPr>
            <a:xfrm>
              <a:off x="59071" y="-24643"/>
              <a:ext cx="1026647" cy="369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r>
                <a:rPr kern="0"/>
                <a:t>大四</a:t>
              </a:r>
            </a:p>
          </p:txBody>
        </p:sp>
      </p:grpSp>
      <p:grpSp>
        <p:nvGrpSpPr>
          <p:cNvPr id="342" name="群組 9"/>
          <p:cNvGrpSpPr/>
          <p:nvPr/>
        </p:nvGrpSpPr>
        <p:grpSpPr>
          <a:xfrm>
            <a:off x="7740484" y="1582237"/>
            <a:ext cx="1037624" cy="1968795"/>
            <a:chOff x="53585" y="-7538"/>
            <a:chExt cx="1037622" cy="1968794"/>
          </a:xfrm>
        </p:grpSpPr>
        <p:sp>
          <p:nvSpPr>
            <p:cNvPr id="319" name="分子生物學"/>
            <p:cNvSpPr/>
            <p:nvPr/>
          </p:nvSpPr>
          <p:spPr>
            <a:xfrm>
              <a:off x="53585" y="-7538"/>
              <a:ext cx="1037621" cy="246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0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322" name="化妝品法規暨品質管制"/>
            <p:cNvSpPr/>
            <p:nvPr/>
          </p:nvSpPr>
          <p:spPr>
            <a:xfrm>
              <a:off x="53585" y="509904"/>
              <a:ext cx="1037621" cy="200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7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325" name="營養生化"/>
            <p:cNvSpPr/>
            <p:nvPr/>
          </p:nvSpPr>
          <p:spPr>
            <a:xfrm>
              <a:off x="63371" y="1475539"/>
              <a:ext cx="1027836" cy="246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0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328" name="醫學美容產業實務"/>
            <p:cNvSpPr/>
            <p:nvPr/>
          </p:nvSpPr>
          <p:spPr>
            <a:xfrm>
              <a:off x="53585" y="741696"/>
              <a:ext cx="1037621" cy="230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9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331" name="化妝品分析檢驗學實驗"/>
            <p:cNvSpPr/>
            <p:nvPr/>
          </p:nvSpPr>
          <p:spPr>
            <a:xfrm>
              <a:off x="53585" y="1251442"/>
              <a:ext cx="1037621" cy="200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>
                <a:defRPr sz="7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334" name="食品工廠管理"/>
            <p:cNvSpPr/>
            <p:nvPr/>
          </p:nvSpPr>
          <p:spPr>
            <a:xfrm>
              <a:off x="53585" y="239641"/>
              <a:ext cx="1037621" cy="246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0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337" name="長照與老人營養學"/>
            <p:cNvSpPr/>
            <p:nvPr/>
          </p:nvSpPr>
          <p:spPr>
            <a:xfrm>
              <a:off x="63371" y="1730426"/>
              <a:ext cx="1027833" cy="230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9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340" name="化妝品分析檢驗學"/>
            <p:cNvSpPr/>
            <p:nvPr/>
          </p:nvSpPr>
          <p:spPr>
            <a:xfrm>
              <a:off x="53585" y="988875"/>
              <a:ext cx="1037621" cy="230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>
                <a:defRPr sz="9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</p:grpSp>
      <p:sp>
        <p:nvSpPr>
          <p:cNvPr id="356" name="文字方塊 10"/>
          <p:cNvSpPr txBox="1"/>
          <p:nvPr/>
        </p:nvSpPr>
        <p:spPr>
          <a:xfrm>
            <a:off x="2346385" y="256446"/>
            <a:ext cx="8583283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>
                <a:latin typeface="標楷體"/>
                <a:ea typeface="標楷體"/>
                <a:cs typeface="標楷體"/>
                <a:sym typeface="標楷體"/>
              </a:defRPr>
            </a:lvl1pPr>
          </a:lstStyle>
          <a:p>
            <a:pPr hangingPunct="0"/>
            <a:r>
              <a:rPr lang="en-US" altLang="zh-TW" sz="2400" b="1" u="sng" kern="0" dirty="0">
                <a:solidFill>
                  <a:srgbClr val="0070C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110</a:t>
            </a:r>
            <a:r>
              <a:rPr lang="zh-TW" alt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學年度</a:t>
            </a:r>
            <a:r>
              <a:rPr lang="zh-TW" altLang="en-US" sz="2400" b="1" u="sng" kern="0" dirty="0">
                <a:solidFill>
                  <a:srgbClr val="0070C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社會工作</a:t>
            </a:r>
            <a:r>
              <a:rPr lang="zh-TW" alt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學系</a:t>
            </a:r>
            <a:r>
              <a:rPr lang="zh-TW" altLang="en-US" sz="2400" b="1" u="sng" kern="0" dirty="0">
                <a:solidFill>
                  <a:srgbClr val="0070C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大學日間部</a:t>
            </a:r>
            <a:r>
              <a:rPr lang="zh-TW" alt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生成式</a:t>
            </a:r>
            <a:r>
              <a:rPr lang="en-US" altLang="zh-TW" sz="24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AI</a:t>
            </a:r>
            <a:r>
              <a:rPr sz="24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課程地圖</a:t>
            </a:r>
            <a:endParaRPr sz="2400" kern="0" dirty="0">
              <a:solidFill>
                <a:srgbClr val="00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177" name="圓角矩形">
            <a:extLst>
              <a:ext uri="{FF2B5EF4-FFF2-40B4-BE49-F238E27FC236}">
                <a16:creationId xmlns:a16="http://schemas.microsoft.com/office/drawing/2014/main" id="{0AFFBE5E-2D31-42AA-9FB4-F603E8E5EBB5}"/>
              </a:ext>
            </a:extLst>
          </p:cNvPr>
          <p:cNvSpPr/>
          <p:nvPr/>
        </p:nvSpPr>
        <p:spPr>
          <a:xfrm>
            <a:off x="9976170" y="4102369"/>
            <a:ext cx="2126689" cy="493223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1">
                  <a:hueOff val="357503"/>
                  <a:satOff val="54545"/>
                  <a:lumOff val="29273"/>
                </a:schemeClr>
              </a:gs>
              <a:gs pos="35000">
                <a:srgbClr val="BDD4FF"/>
              </a:gs>
              <a:gs pos="100000">
                <a:schemeClr val="accent1">
                  <a:hueOff val="418253"/>
                  <a:satOff val="54545"/>
                  <a:lumOff val="42493"/>
                </a:schemeClr>
              </a:gs>
            </a:gsLst>
            <a:lin ang="16200000" scaled="0"/>
          </a:gradFill>
          <a:ln w="9525" cap="flat">
            <a:solidFill>
              <a:srgbClr val="4A7EBB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 hangingPunct="0">
              <a:defRPr sz="1100">
                <a:latin typeface="標楷體"/>
                <a:ea typeface="標楷體"/>
                <a:cs typeface="標楷體"/>
                <a:sym typeface="標楷體"/>
              </a:defRPr>
            </a:pPr>
            <a:r>
              <a:rPr lang="zh-TW" alt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ea typeface="標楷體"/>
                <a:cs typeface="標楷體"/>
                <a:sym typeface="標楷體"/>
              </a:rPr>
              <a:t>生成式</a:t>
            </a:r>
            <a:r>
              <a:rPr lang="en-US" altLang="zh-TW" sz="1600" kern="0" dirty="0">
                <a:solidFill>
                  <a:srgbClr val="000000"/>
                </a:solidFill>
                <a:latin typeface="Times New Roman" panose="02020603050405020304" pitchFamily="18" charset="0"/>
                <a:ea typeface="標楷體"/>
                <a:cs typeface="標楷體"/>
                <a:sym typeface="標楷體"/>
              </a:rPr>
              <a:t>AI</a:t>
            </a:r>
            <a:r>
              <a:rPr lang="zh-TW" alt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ea typeface="標楷體"/>
                <a:cs typeface="標楷體"/>
                <a:sym typeface="標楷體"/>
              </a:rPr>
              <a:t>基礎課程</a:t>
            </a:r>
          </a:p>
        </p:txBody>
      </p:sp>
      <p:sp>
        <p:nvSpPr>
          <p:cNvPr id="179" name="圓角矩形">
            <a:extLst>
              <a:ext uri="{FF2B5EF4-FFF2-40B4-BE49-F238E27FC236}">
                <a16:creationId xmlns:a16="http://schemas.microsoft.com/office/drawing/2014/main" id="{B9E698D2-A5B9-4A21-B8F9-EC950548FFE7}"/>
              </a:ext>
            </a:extLst>
          </p:cNvPr>
          <p:cNvSpPr/>
          <p:nvPr/>
        </p:nvSpPr>
        <p:spPr>
          <a:xfrm>
            <a:off x="10000053" y="4732111"/>
            <a:ext cx="2102805" cy="514064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3">
                  <a:hueOff val="263624"/>
                  <a:satOff val="55948"/>
                  <a:lumOff val="27907"/>
                </a:schemeClr>
              </a:gs>
              <a:gs pos="35000">
                <a:srgbClr val="E4FDBF"/>
              </a:gs>
              <a:gs pos="100000">
                <a:schemeClr val="accent3">
                  <a:hueOff val="321486"/>
                  <a:satOff val="58119"/>
                  <a:lumOff val="40966"/>
                </a:schemeClr>
              </a:gs>
            </a:gsLst>
            <a:lin ang="16200000" scaled="0"/>
          </a:gradFill>
          <a:ln w="9525" cap="flat">
            <a:solidFill>
              <a:srgbClr val="98B955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 hangingPunct="0">
              <a:defRPr sz="1000">
                <a:latin typeface="標楷體"/>
                <a:ea typeface="標楷體"/>
                <a:cs typeface="標楷體"/>
                <a:sym typeface="標楷體"/>
              </a:defRPr>
            </a:pPr>
            <a:r>
              <a:rPr lang="zh-TW" alt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ea typeface="標楷體"/>
                <a:cs typeface="標楷體"/>
                <a:sym typeface="標楷體"/>
              </a:rPr>
              <a:t>生成式</a:t>
            </a:r>
            <a:r>
              <a:rPr lang="en-US" altLang="zh-TW" sz="1600" kern="0" dirty="0">
                <a:solidFill>
                  <a:srgbClr val="000000"/>
                </a:solidFill>
                <a:latin typeface="Times New Roman" panose="02020603050405020304" pitchFamily="18" charset="0"/>
                <a:ea typeface="標楷體"/>
                <a:cs typeface="標楷體"/>
                <a:sym typeface="標楷體"/>
              </a:rPr>
              <a:t>AI</a:t>
            </a:r>
            <a:r>
              <a:rPr lang="zh-TW" alt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ea typeface="標楷體"/>
                <a:cs typeface="標楷體"/>
                <a:sym typeface="標楷體"/>
              </a:rPr>
              <a:t> 進階課程</a:t>
            </a:r>
          </a:p>
        </p:txBody>
      </p:sp>
      <p:sp>
        <p:nvSpPr>
          <p:cNvPr id="180" name="圓角矩形">
            <a:extLst>
              <a:ext uri="{FF2B5EF4-FFF2-40B4-BE49-F238E27FC236}">
                <a16:creationId xmlns:a16="http://schemas.microsoft.com/office/drawing/2014/main" id="{2D89DA99-717B-4462-906A-2121BC943031}"/>
              </a:ext>
            </a:extLst>
          </p:cNvPr>
          <p:cNvSpPr/>
          <p:nvPr/>
        </p:nvSpPr>
        <p:spPr>
          <a:xfrm>
            <a:off x="10000055" y="5386979"/>
            <a:ext cx="2102803" cy="493222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2">
                  <a:hueOff val="-39879"/>
                  <a:satOff val="52282"/>
                  <a:lumOff val="29251"/>
                </a:schemeClr>
              </a:gs>
              <a:gs pos="35000">
                <a:srgbClr val="FFBFBE"/>
              </a:gs>
              <a:gs pos="100000">
                <a:schemeClr val="accent2">
                  <a:hueOff val="-44018"/>
                  <a:satOff val="52282"/>
                  <a:lumOff val="42346"/>
                </a:schemeClr>
              </a:gs>
            </a:gsLst>
            <a:lin ang="16200000" scaled="0"/>
          </a:gradFill>
          <a:ln w="9525" cap="flat">
            <a:solidFill>
              <a:srgbClr val="BE4B48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 hangingPunct="0">
              <a:defRPr sz="1000">
                <a:latin typeface="標楷體"/>
                <a:ea typeface="標楷體"/>
                <a:cs typeface="標楷體"/>
                <a:sym typeface="標楷體"/>
              </a:defRPr>
            </a:pPr>
            <a:r>
              <a:rPr lang="zh-TW" alt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ea typeface="標楷體"/>
                <a:cs typeface="標楷體"/>
                <a:sym typeface="標楷體"/>
              </a:rPr>
              <a:t>生成式</a:t>
            </a:r>
            <a:r>
              <a:rPr lang="en-US" altLang="zh-TW" sz="1600" kern="0" dirty="0">
                <a:solidFill>
                  <a:srgbClr val="000000"/>
                </a:solidFill>
                <a:latin typeface="Times New Roman" panose="02020603050405020304" pitchFamily="18" charset="0"/>
                <a:ea typeface="標楷體"/>
                <a:cs typeface="標楷體"/>
                <a:sym typeface="標楷體"/>
              </a:rPr>
              <a:t>AI</a:t>
            </a:r>
            <a:r>
              <a:rPr lang="zh-TW" alt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ea typeface="標楷體"/>
                <a:cs typeface="標楷體"/>
                <a:sym typeface="標楷體"/>
              </a:rPr>
              <a:t> 應用課程</a:t>
            </a:r>
          </a:p>
        </p:txBody>
      </p:sp>
      <p:grpSp>
        <p:nvGrpSpPr>
          <p:cNvPr id="368" name="群組 19">
            <a:extLst>
              <a:ext uri="{FF2B5EF4-FFF2-40B4-BE49-F238E27FC236}">
                <a16:creationId xmlns:a16="http://schemas.microsoft.com/office/drawing/2014/main" id="{6EC58794-2894-429F-AC08-774826E2137D}"/>
              </a:ext>
            </a:extLst>
          </p:cNvPr>
          <p:cNvGrpSpPr/>
          <p:nvPr/>
        </p:nvGrpSpPr>
        <p:grpSpPr>
          <a:xfrm>
            <a:off x="4769193" y="1681698"/>
            <a:ext cx="1097087" cy="1808125"/>
            <a:chOff x="57415" y="-11012"/>
            <a:chExt cx="1097085" cy="1808123"/>
          </a:xfrm>
        </p:grpSpPr>
        <p:sp>
          <p:nvSpPr>
            <p:cNvPr id="378" name="普通化學">
              <a:extLst>
                <a:ext uri="{FF2B5EF4-FFF2-40B4-BE49-F238E27FC236}">
                  <a16:creationId xmlns:a16="http://schemas.microsoft.com/office/drawing/2014/main" id="{0661D68E-149C-4926-A332-FE921B1D0D47}"/>
                </a:ext>
              </a:extLst>
            </p:cNvPr>
            <p:cNvSpPr/>
            <p:nvPr/>
          </p:nvSpPr>
          <p:spPr>
            <a:xfrm>
              <a:off x="57415" y="-11012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376" name="普通化學實驗">
              <a:extLst>
                <a:ext uri="{FF2B5EF4-FFF2-40B4-BE49-F238E27FC236}">
                  <a16:creationId xmlns:a16="http://schemas.microsoft.com/office/drawing/2014/main" id="{C3771B55-43C3-4495-BD2F-6C6F8BF17623}"/>
                </a:ext>
              </a:extLst>
            </p:cNvPr>
            <p:cNvSpPr/>
            <p:nvPr/>
          </p:nvSpPr>
          <p:spPr>
            <a:xfrm>
              <a:off x="57415" y="374255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371" name="普通生物學實驗">
              <a:extLst>
                <a:ext uri="{FF2B5EF4-FFF2-40B4-BE49-F238E27FC236}">
                  <a16:creationId xmlns:a16="http://schemas.microsoft.com/office/drawing/2014/main" id="{59667D83-616F-4AD4-AB90-25AABF0683E8}"/>
                </a:ext>
              </a:extLst>
            </p:cNvPr>
            <p:cNvSpPr/>
            <p:nvPr/>
          </p:nvSpPr>
          <p:spPr>
            <a:xfrm>
              <a:off x="57415" y="1147670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373" name="普通生物學">
              <a:extLst>
                <a:ext uri="{FF2B5EF4-FFF2-40B4-BE49-F238E27FC236}">
                  <a16:creationId xmlns:a16="http://schemas.microsoft.com/office/drawing/2014/main" id="{7FA023E8-2E51-4D50-B461-6CBB15426A14}"/>
                </a:ext>
              </a:extLst>
            </p:cNvPr>
            <p:cNvSpPr/>
            <p:nvPr/>
          </p:nvSpPr>
          <p:spPr>
            <a:xfrm>
              <a:off x="57415" y="760963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374" name="食物學原理">
              <a:extLst>
                <a:ext uri="{FF2B5EF4-FFF2-40B4-BE49-F238E27FC236}">
                  <a16:creationId xmlns:a16="http://schemas.microsoft.com/office/drawing/2014/main" id="{8C4B57A7-6168-4E04-B1F9-9F10DD1080B2}"/>
                </a:ext>
              </a:extLst>
            </p:cNvPr>
            <p:cNvSpPr/>
            <p:nvPr/>
          </p:nvSpPr>
          <p:spPr>
            <a:xfrm>
              <a:off x="57415" y="1535503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424" name="群組 19">
            <a:extLst>
              <a:ext uri="{FF2B5EF4-FFF2-40B4-BE49-F238E27FC236}">
                <a16:creationId xmlns:a16="http://schemas.microsoft.com/office/drawing/2014/main" id="{2F61ECBD-1574-4E55-BD8A-0E0300355532}"/>
              </a:ext>
            </a:extLst>
          </p:cNvPr>
          <p:cNvGrpSpPr/>
          <p:nvPr/>
        </p:nvGrpSpPr>
        <p:grpSpPr>
          <a:xfrm>
            <a:off x="6278947" y="1670686"/>
            <a:ext cx="1097087" cy="1808125"/>
            <a:chOff x="57415" y="-11012"/>
            <a:chExt cx="1097085" cy="1808123"/>
          </a:xfrm>
        </p:grpSpPr>
        <p:sp>
          <p:nvSpPr>
            <p:cNvPr id="433" name="普通化學">
              <a:extLst>
                <a:ext uri="{FF2B5EF4-FFF2-40B4-BE49-F238E27FC236}">
                  <a16:creationId xmlns:a16="http://schemas.microsoft.com/office/drawing/2014/main" id="{331AE81D-1F1C-4BB3-A1D5-D276DAB58B2C}"/>
                </a:ext>
              </a:extLst>
            </p:cNvPr>
            <p:cNvSpPr/>
            <p:nvPr/>
          </p:nvSpPr>
          <p:spPr>
            <a:xfrm>
              <a:off x="57415" y="-11012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31" name="普通化學實驗">
              <a:extLst>
                <a:ext uri="{FF2B5EF4-FFF2-40B4-BE49-F238E27FC236}">
                  <a16:creationId xmlns:a16="http://schemas.microsoft.com/office/drawing/2014/main" id="{762CBE8D-3B6E-4E73-AB80-442BC68BF311}"/>
                </a:ext>
              </a:extLst>
            </p:cNvPr>
            <p:cNvSpPr/>
            <p:nvPr/>
          </p:nvSpPr>
          <p:spPr>
            <a:xfrm>
              <a:off x="57415" y="374255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27" name="普通生物學實驗">
              <a:extLst>
                <a:ext uri="{FF2B5EF4-FFF2-40B4-BE49-F238E27FC236}">
                  <a16:creationId xmlns:a16="http://schemas.microsoft.com/office/drawing/2014/main" id="{C7C8B564-466D-41DF-A952-AAD0708B869B}"/>
                </a:ext>
              </a:extLst>
            </p:cNvPr>
            <p:cNvSpPr/>
            <p:nvPr/>
          </p:nvSpPr>
          <p:spPr>
            <a:xfrm>
              <a:off x="57415" y="1147670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28" name="普通生物學">
              <a:extLst>
                <a:ext uri="{FF2B5EF4-FFF2-40B4-BE49-F238E27FC236}">
                  <a16:creationId xmlns:a16="http://schemas.microsoft.com/office/drawing/2014/main" id="{F011511F-6229-46B1-9698-BAFC7EAA74E5}"/>
                </a:ext>
              </a:extLst>
            </p:cNvPr>
            <p:cNvSpPr/>
            <p:nvPr/>
          </p:nvSpPr>
          <p:spPr>
            <a:xfrm>
              <a:off x="57415" y="760963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29" name="食物學原理">
              <a:extLst>
                <a:ext uri="{FF2B5EF4-FFF2-40B4-BE49-F238E27FC236}">
                  <a16:creationId xmlns:a16="http://schemas.microsoft.com/office/drawing/2014/main" id="{D043A962-3AE3-4757-B612-9C797CC7CEC4}"/>
                </a:ext>
              </a:extLst>
            </p:cNvPr>
            <p:cNvSpPr/>
            <p:nvPr/>
          </p:nvSpPr>
          <p:spPr>
            <a:xfrm>
              <a:off x="57415" y="1535503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</p:grpSp>
      <p:sp>
        <p:nvSpPr>
          <p:cNvPr id="435" name="圓角矩形">
            <a:extLst>
              <a:ext uri="{FF2B5EF4-FFF2-40B4-BE49-F238E27FC236}">
                <a16:creationId xmlns:a16="http://schemas.microsoft.com/office/drawing/2014/main" id="{465ADF59-0116-4887-A5A8-2B1FF8512327}"/>
              </a:ext>
            </a:extLst>
          </p:cNvPr>
          <p:cNvSpPr/>
          <p:nvPr/>
        </p:nvSpPr>
        <p:spPr>
          <a:xfrm>
            <a:off x="6176634" y="1673286"/>
            <a:ext cx="1222028" cy="237593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2">
                  <a:hueOff val="-39879"/>
                  <a:satOff val="52282"/>
                  <a:lumOff val="29251"/>
                </a:schemeClr>
              </a:gs>
              <a:gs pos="35000">
                <a:srgbClr val="FFBFBE"/>
              </a:gs>
              <a:gs pos="100000">
                <a:schemeClr val="accent2">
                  <a:hueOff val="-44018"/>
                  <a:satOff val="52282"/>
                  <a:lumOff val="42346"/>
                </a:schemeClr>
              </a:gs>
            </a:gsLst>
            <a:lin ang="16200000" scaled="0"/>
          </a:gradFill>
          <a:ln w="9525" cap="flat">
            <a:solidFill>
              <a:srgbClr val="BE4B48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 hangingPunct="0"/>
            <a:endParaRPr kern="0" dirty="0">
              <a:solidFill>
                <a:srgbClr val="000000"/>
              </a:solidFill>
              <a:latin typeface="Calibri"/>
              <a:cs typeface="Calibri"/>
              <a:sym typeface="Calibri"/>
            </a:endParaRPr>
          </a:p>
        </p:txBody>
      </p:sp>
      <p:grpSp>
        <p:nvGrpSpPr>
          <p:cNvPr id="452" name="群組 19">
            <a:extLst>
              <a:ext uri="{FF2B5EF4-FFF2-40B4-BE49-F238E27FC236}">
                <a16:creationId xmlns:a16="http://schemas.microsoft.com/office/drawing/2014/main" id="{022B0ACF-A8FE-4840-9410-26E35821B083}"/>
              </a:ext>
            </a:extLst>
          </p:cNvPr>
          <p:cNvGrpSpPr/>
          <p:nvPr/>
        </p:nvGrpSpPr>
        <p:grpSpPr>
          <a:xfrm>
            <a:off x="3274083" y="3830711"/>
            <a:ext cx="1097087" cy="1808125"/>
            <a:chOff x="57415" y="-11012"/>
            <a:chExt cx="1097085" cy="1808123"/>
          </a:xfrm>
        </p:grpSpPr>
        <p:sp>
          <p:nvSpPr>
            <p:cNvPr id="461" name="普通化學">
              <a:extLst>
                <a:ext uri="{FF2B5EF4-FFF2-40B4-BE49-F238E27FC236}">
                  <a16:creationId xmlns:a16="http://schemas.microsoft.com/office/drawing/2014/main" id="{DEB0F627-483D-4E1B-AF6A-86EB394E4866}"/>
                </a:ext>
              </a:extLst>
            </p:cNvPr>
            <p:cNvSpPr/>
            <p:nvPr/>
          </p:nvSpPr>
          <p:spPr>
            <a:xfrm>
              <a:off x="57415" y="-11012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59" name="普通化學實驗">
              <a:extLst>
                <a:ext uri="{FF2B5EF4-FFF2-40B4-BE49-F238E27FC236}">
                  <a16:creationId xmlns:a16="http://schemas.microsoft.com/office/drawing/2014/main" id="{C781C2CE-0F31-4971-A544-A2930776CA8F}"/>
                </a:ext>
              </a:extLst>
            </p:cNvPr>
            <p:cNvSpPr/>
            <p:nvPr/>
          </p:nvSpPr>
          <p:spPr>
            <a:xfrm>
              <a:off x="57415" y="374255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55" name="普通生物學實驗">
              <a:extLst>
                <a:ext uri="{FF2B5EF4-FFF2-40B4-BE49-F238E27FC236}">
                  <a16:creationId xmlns:a16="http://schemas.microsoft.com/office/drawing/2014/main" id="{FEA23757-E51C-48DF-997D-AC659F6C1F77}"/>
                </a:ext>
              </a:extLst>
            </p:cNvPr>
            <p:cNvSpPr/>
            <p:nvPr/>
          </p:nvSpPr>
          <p:spPr>
            <a:xfrm>
              <a:off x="57415" y="1147670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56" name="普通生物學">
              <a:extLst>
                <a:ext uri="{FF2B5EF4-FFF2-40B4-BE49-F238E27FC236}">
                  <a16:creationId xmlns:a16="http://schemas.microsoft.com/office/drawing/2014/main" id="{4AFB3BB6-5614-462A-8185-1A563832567A}"/>
                </a:ext>
              </a:extLst>
            </p:cNvPr>
            <p:cNvSpPr/>
            <p:nvPr/>
          </p:nvSpPr>
          <p:spPr>
            <a:xfrm>
              <a:off x="57415" y="760963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57" name="食物學原理">
              <a:extLst>
                <a:ext uri="{FF2B5EF4-FFF2-40B4-BE49-F238E27FC236}">
                  <a16:creationId xmlns:a16="http://schemas.microsoft.com/office/drawing/2014/main" id="{4DE1E154-2B47-4D10-8939-8052DFCD548F}"/>
                </a:ext>
              </a:extLst>
            </p:cNvPr>
            <p:cNvSpPr/>
            <p:nvPr/>
          </p:nvSpPr>
          <p:spPr>
            <a:xfrm>
              <a:off x="57415" y="1535503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462" name="群組 5">
            <a:extLst>
              <a:ext uri="{FF2B5EF4-FFF2-40B4-BE49-F238E27FC236}">
                <a16:creationId xmlns:a16="http://schemas.microsoft.com/office/drawing/2014/main" id="{ACBA4092-A78B-40CF-93E6-389CAABD5C06}"/>
              </a:ext>
            </a:extLst>
          </p:cNvPr>
          <p:cNvGrpSpPr/>
          <p:nvPr/>
        </p:nvGrpSpPr>
        <p:grpSpPr>
          <a:xfrm>
            <a:off x="6262398" y="3571252"/>
            <a:ext cx="1138150" cy="2193434"/>
            <a:chOff x="53584" y="59228"/>
            <a:chExt cx="1138149" cy="2193433"/>
          </a:xfrm>
        </p:grpSpPr>
        <p:sp>
          <p:nvSpPr>
            <p:cNvPr id="463" name="食品衛生與安全">
              <a:extLst>
                <a:ext uri="{FF2B5EF4-FFF2-40B4-BE49-F238E27FC236}">
                  <a16:creationId xmlns:a16="http://schemas.microsoft.com/office/drawing/2014/main" id="{C646253E-FB18-493C-80BF-7B6A423A86E8}"/>
                </a:ext>
              </a:extLst>
            </p:cNvPr>
            <p:cNvSpPr/>
            <p:nvPr/>
          </p:nvSpPr>
          <p:spPr>
            <a:xfrm>
              <a:off x="67414" y="59228"/>
              <a:ext cx="1124319" cy="246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0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64" name="生物化學實驗">
              <a:extLst>
                <a:ext uri="{FF2B5EF4-FFF2-40B4-BE49-F238E27FC236}">
                  <a16:creationId xmlns:a16="http://schemas.microsoft.com/office/drawing/2014/main" id="{F561CFB5-1B4B-461A-A699-C75625E4E425}"/>
                </a:ext>
              </a:extLst>
            </p:cNvPr>
            <p:cNvSpPr/>
            <p:nvPr/>
          </p:nvSpPr>
          <p:spPr>
            <a:xfrm>
              <a:off x="53584" y="391437"/>
              <a:ext cx="1124319" cy="246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0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65" name="生物化學(二)">
              <a:extLst>
                <a:ext uri="{FF2B5EF4-FFF2-40B4-BE49-F238E27FC236}">
                  <a16:creationId xmlns:a16="http://schemas.microsoft.com/office/drawing/2014/main" id="{31AD76D2-FC49-4CDF-9F1D-26A20E280EEB}"/>
                </a:ext>
              </a:extLst>
            </p:cNvPr>
            <p:cNvSpPr/>
            <p:nvPr/>
          </p:nvSpPr>
          <p:spPr>
            <a:xfrm>
              <a:off x="53584" y="790412"/>
              <a:ext cx="1124319" cy="246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 hangingPunct="0">
                <a:defRPr sz="1000">
                  <a:latin typeface="標楷體"/>
                  <a:ea typeface="標楷體"/>
                  <a:cs typeface="標楷體"/>
                  <a:sym typeface="標楷體"/>
                </a:defRPr>
              </a:pPr>
              <a:endParaRPr sz="1000" kern="0" dirty="0">
                <a:solidFill>
                  <a:srgbClr val="000000"/>
                </a:solidFill>
                <a:latin typeface="標楷體"/>
                <a:ea typeface="標楷體"/>
                <a:cs typeface="標楷體"/>
                <a:sym typeface="標楷體"/>
              </a:endParaRPr>
            </a:p>
          </p:txBody>
        </p:sp>
        <p:sp>
          <p:nvSpPr>
            <p:cNvPr id="475" name="團體膳食設計與管理">
              <a:extLst>
                <a:ext uri="{FF2B5EF4-FFF2-40B4-BE49-F238E27FC236}">
                  <a16:creationId xmlns:a16="http://schemas.microsoft.com/office/drawing/2014/main" id="{40448FD4-F1D4-44AC-999F-6487EBA0CF3E}"/>
                </a:ext>
              </a:extLst>
            </p:cNvPr>
            <p:cNvSpPr/>
            <p:nvPr/>
          </p:nvSpPr>
          <p:spPr>
            <a:xfrm>
              <a:off x="67413" y="1010333"/>
              <a:ext cx="1124320" cy="230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9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67" name="團體膳食設計與管理實驗">
              <a:extLst>
                <a:ext uri="{FF2B5EF4-FFF2-40B4-BE49-F238E27FC236}">
                  <a16:creationId xmlns:a16="http://schemas.microsoft.com/office/drawing/2014/main" id="{588DD9CC-0E35-45D5-A01E-7D4659FF9207}"/>
                </a:ext>
              </a:extLst>
            </p:cNvPr>
            <p:cNvSpPr/>
            <p:nvPr/>
          </p:nvSpPr>
          <p:spPr>
            <a:xfrm>
              <a:off x="53584" y="1212470"/>
              <a:ext cx="1124319" cy="200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7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68" name="膳食療養學(二)">
              <a:extLst>
                <a:ext uri="{FF2B5EF4-FFF2-40B4-BE49-F238E27FC236}">
                  <a16:creationId xmlns:a16="http://schemas.microsoft.com/office/drawing/2014/main" id="{BAC1CE31-1A3A-4B42-97EF-96CAD1AE8ACE}"/>
                </a:ext>
              </a:extLst>
            </p:cNvPr>
            <p:cNvSpPr/>
            <p:nvPr/>
          </p:nvSpPr>
          <p:spPr>
            <a:xfrm>
              <a:off x="53584" y="1388873"/>
              <a:ext cx="1124319" cy="246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 hangingPunct="0">
                <a:defRPr sz="1000">
                  <a:latin typeface="標楷體"/>
                  <a:ea typeface="標楷體"/>
                  <a:cs typeface="標楷體"/>
                  <a:sym typeface="標楷體"/>
                </a:defRPr>
              </a:pPr>
              <a:endParaRPr sz="1000" kern="0" dirty="0">
                <a:solidFill>
                  <a:srgbClr val="000000"/>
                </a:solidFill>
                <a:latin typeface="標楷體"/>
                <a:ea typeface="標楷體"/>
                <a:cs typeface="標楷體"/>
                <a:sym typeface="標楷體"/>
              </a:endParaRPr>
            </a:p>
          </p:txBody>
        </p:sp>
        <p:sp>
          <p:nvSpPr>
            <p:cNvPr id="469" name="美容藥物學">
              <a:extLst>
                <a:ext uri="{FF2B5EF4-FFF2-40B4-BE49-F238E27FC236}">
                  <a16:creationId xmlns:a16="http://schemas.microsoft.com/office/drawing/2014/main" id="{5BCD5246-5F35-4A70-AB31-7892CF07F740}"/>
                </a:ext>
              </a:extLst>
            </p:cNvPr>
            <p:cNvSpPr/>
            <p:nvPr/>
          </p:nvSpPr>
          <p:spPr>
            <a:xfrm>
              <a:off x="53584" y="1588361"/>
              <a:ext cx="1124319" cy="246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0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70" name="化妝品調製學">
              <a:extLst>
                <a:ext uri="{FF2B5EF4-FFF2-40B4-BE49-F238E27FC236}">
                  <a16:creationId xmlns:a16="http://schemas.microsoft.com/office/drawing/2014/main" id="{F89D1880-339F-4EB4-9C6A-AFB4D0117872}"/>
                </a:ext>
              </a:extLst>
            </p:cNvPr>
            <p:cNvSpPr/>
            <p:nvPr/>
          </p:nvSpPr>
          <p:spPr>
            <a:xfrm>
              <a:off x="68035" y="1794217"/>
              <a:ext cx="1095418" cy="246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0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71" name="食品微生物">
              <a:extLst>
                <a:ext uri="{FF2B5EF4-FFF2-40B4-BE49-F238E27FC236}">
                  <a16:creationId xmlns:a16="http://schemas.microsoft.com/office/drawing/2014/main" id="{FE79D7F5-B2F2-4162-B840-48A2DED319E3}"/>
                </a:ext>
              </a:extLst>
            </p:cNvPr>
            <p:cNvSpPr/>
            <p:nvPr/>
          </p:nvSpPr>
          <p:spPr>
            <a:xfrm>
              <a:off x="53584" y="590924"/>
              <a:ext cx="1124319" cy="246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0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72" name="食品添加物">
              <a:extLst>
                <a:ext uri="{FF2B5EF4-FFF2-40B4-BE49-F238E27FC236}">
                  <a16:creationId xmlns:a16="http://schemas.microsoft.com/office/drawing/2014/main" id="{59DC8059-6791-4662-A73B-6BEACE2D51F6}"/>
                </a:ext>
              </a:extLst>
            </p:cNvPr>
            <p:cNvSpPr/>
            <p:nvPr/>
          </p:nvSpPr>
          <p:spPr>
            <a:xfrm>
              <a:off x="53584" y="191949"/>
              <a:ext cx="1124319" cy="246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0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73" name="醫學美容保健">
              <a:extLst>
                <a:ext uri="{FF2B5EF4-FFF2-40B4-BE49-F238E27FC236}">
                  <a16:creationId xmlns:a16="http://schemas.microsoft.com/office/drawing/2014/main" id="{55070B31-1E47-43DC-8173-1ABB31BC8A10}"/>
                </a:ext>
              </a:extLst>
            </p:cNvPr>
            <p:cNvSpPr/>
            <p:nvPr/>
          </p:nvSpPr>
          <p:spPr>
            <a:xfrm>
              <a:off x="68035" y="2006442"/>
              <a:ext cx="1095418" cy="246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0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476" name="群組 9">
            <a:extLst>
              <a:ext uri="{FF2B5EF4-FFF2-40B4-BE49-F238E27FC236}">
                <a16:creationId xmlns:a16="http://schemas.microsoft.com/office/drawing/2014/main" id="{9D7853EC-8427-4510-9B7F-9EF85DB80B94}"/>
              </a:ext>
            </a:extLst>
          </p:cNvPr>
          <p:cNvGrpSpPr/>
          <p:nvPr/>
        </p:nvGrpSpPr>
        <p:grpSpPr>
          <a:xfrm>
            <a:off x="7766917" y="3742262"/>
            <a:ext cx="1037624" cy="1968795"/>
            <a:chOff x="53585" y="-7538"/>
            <a:chExt cx="1037622" cy="1968794"/>
          </a:xfrm>
        </p:grpSpPr>
        <p:sp>
          <p:nvSpPr>
            <p:cNvPr id="477" name="分子生物學">
              <a:extLst>
                <a:ext uri="{FF2B5EF4-FFF2-40B4-BE49-F238E27FC236}">
                  <a16:creationId xmlns:a16="http://schemas.microsoft.com/office/drawing/2014/main" id="{124BC305-D7E8-4790-AFC9-F36F072BB1D0}"/>
                </a:ext>
              </a:extLst>
            </p:cNvPr>
            <p:cNvSpPr/>
            <p:nvPr/>
          </p:nvSpPr>
          <p:spPr>
            <a:xfrm>
              <a:off x="53585" y="-7538"/>
              <a:ext cx="1037621" cy="246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0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78" name="化妝品法規暨品質管制">
              <a:extLst>
                <a:ext uri="{FF2B5EF4-FFF2-40B4-BE49-F238E27FC236}">
                  <a16:creationId xmlns:a16="http://schemas.microsoft.com/office/drawing/2014/main" id="{779A4480-35B5-432C-AF81-7C9D8733296F}"/>
                </a:ext>
              </a:extLst>
            </p:cNvPr>
            <p:cNvSpPr/>
            <p:nvPr/>
          </p:nvSpPr>
          <p:spPr>
            <a:xfrm>
              <a:off x="53585" y="509904"/>
              <a:ext cx="1037621" cy="200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7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79" name="營養生化">
              <a:extLst>
                <a:ext uri="{FF2B5EF4-FFF2-40B4-BE49-F238E27FC236}">
                  <a16:creationId xmlns:a16="http://schemas.microsoft.com/office/drawing/2014/main" id="{2D39A2DF-DBE7-41C2-BE26-838890A5D533}"/>
                </a:ext>
              </a:extLst>
            </p:cNvPr>
            <p:cNvSpPr/>
            <p:nvPr/>
          </p:nvSpPr>
          <p:spPr>
            <a:xfrm>
              <a:off x="63371" y="1475539"/>
              <a:ext cx="1027836" cy="246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0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80" name="醫學美容產業實務">
              <a:extLst>
                <a:ext uri="{FF2B5EF4-FFF2-40B4-BE49-F238E27FC236}">
                  <a16:creationId xmlns:a16="http://schemas.microsoft.com/office/drawing/2014/main" id="{7629B6F1-B220-4AA2-97BC-0D7568308077}"/>
                </a:ext>
              </a:extLst>
            </p:cNvPr>
            <p:cNvSpPr/>
            <p:nvPr/>
          </p:nvSpPr>
          <p:spPr>
            <a:xfrm>
              <a:off x="53585" y="741696"/>
              <a:ext cx="1037621" cy="230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9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81" name="化妝品分析檢驗學實驗">
              <a:extLst>
                <a:ext uri="{FF2B5EF4-FFF2-40B4-BE49-F238E27FC236}">
                  <a16:creationId xmlns:a16="http://schemas.microsoft.com/office/drawing/2014/main" id="{A9A2CC13-2ACC-48E7-B6F4-9EE9A41A8075}"/>
                </a:ext>
              </a:extLst>
            </p:cNvPr>
            <p:cNvSpPr/>
            <p:nvPr/>
          </p:nvSpPr>
          <p:spPr>
            <a:xfrm>
              <a:off x="53585" y="1251442"/>
              <a:ext cx="1037621" cy="200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>
                <a:defRPr sz="7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82" name="食品工廠管理">
              <a:extLst>
                <a:ext uri="{FF2B5EF4-FFF2-40B4-BE49-F238E27FC236}">
                  <a16:creationId xmlns:a16="http://schemas.microsoft.com/office/drawing/2014/main" id="{E1429676-64AB-4184-9005-F4560AAA7692}"/>
                </a:ext>
              </a:extLst>
            </p:cNvPr>
            <p:cNvSpPr/>
            <p:nvPr/>
          </p:nvSpPr>
          <p:spPr>
            <a:xfrm>
              <a:off x="53585" y="239641"/>
              <a:ext cx="1037621" cy="246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0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83" name="長照與老人營養學">
              <a:extLst>
                <a:ext uri="{FF2B5EF4-FFF2-40B4-BE49-F238E27FC236}">
                  <a16:creationId xmlns:a16="http://schemas.microsoft.com/office/drawing/2014/main" id="{8ACD6A96-A798-497C-91B8-A1F90BBFA7ED}"/>
                </a:ext>
              </a:extLst>
            </p:cNvPr>
            <p:cNvSpPr/>
            <p:nvPr/>
          </p:nvSpPr>
          <p:spPr>
            <a:xfrm>
              <a:off x="63371" y="1730426"/>
              <a:ext cx="1027833" cy="230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9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84" name="化妝品分析檢驗學">
              <a:extLst>
                <a:ext uri="{FF2B5EF4-FFF2-40B4-BE49-F238E27FC236}">
                  <a16:creationId xmlns:a16="http://schemas.microsoft.com/office/drawing/2014/main" id="{41093931-3854-4082-89AE-AE0B988190B0}"/>
                </a:ext>
              </a:extLst>
            </p:cNvPr>
            <p:cNvSpPr/>
            <p:nvPr/>
          </p:nvSpPr>
          <p:spPr>
            <a:xfrm>
              <a:off x="53585" y="988875"/>
              <a:ext cx="1037621" cy="230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>
                <a:defRPr sz="9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</p:grpSp>
      <p:sp>
        <p:nvSpPr>
          <p:cNvPr id="191" name="矩形 190">
            <a:extLst>
              <a:ext uri="{FF2B5EF4-FFF2-40B4-BE49-F238E27FC236}">
                <a16:creationId xmlns:a16="http://schemas.microsoft.com/office/drawing/2014/main" id="{7B10AAC5-2DA6-460E-AAA5-C2FCB685F460}"/>
              </a:ext>
            </a:extLst>
          </p:cNvPr>
          <p:cNvSpPr/>
          <p:nvPr/>
        </p:nvSpPr>
        <p:spPr>
          <a:xfrm>
            <a:off x="6129678" y="1688236"/>
            <a:ext cx="136494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defRPr sz="1100">
                <a:latin typeface="標楷體"/>
                <a:ea typeface="標楷體"/>
                <a:cs typeface="標楷體"/>
                <a:sym typeface="標楷體"/>
              </a:defRPr>
            </a:pPr>
            <a:r>
              <a:rPr lang="zh-TW" altLang="en-US" sz="1000" b="1" kern="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社會工作研究法</a:t>
            </a:r>
          </a:p>
        </p:txBody>
      </p:sp>
      <p:sp>
        <p:nvSpPr>
          <p:cNvPr id="193" name="矩形 192">
            <a:extLst>
              <a:ext uri="{FF2B5EF4-FFF2-40B4-BE49-F238E27FC236}">
                <a16:creationId xmlns:a16="http://schemas.microsoft.com/office/drawing/2014/main" id="{9069EE02-25ED-4C9F-927C-F381C12B78B6}"/>
              </a:ext>
            </a:extLst>
          </p:cNvPr>
          <p:cNvSpPr/>
          <p:nvPr/>
        </p:nvSpPr>
        <p:spPr>
          <a:xfrm>
            <a:off x="4729756" y="4230375"/>
            <a:ext cx="124321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defRPr sz="1100">
                <a:latin typeface="標楷體"/>
                <a:ea typeface="標楷體"/>
                <a:cs typeface="標楷體"/>
                <a:sym typeface="標楷體"/>
              </a:defRPr>
            </a:pPr>
            <a:endParaRPr lang="zh-TW" altLang="en-US" sz="1000" b="1" kern="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94" name="矩形 193">
            <a:extLst>
              <a:ext uri="{FF2B5EF4-FFF2-40B4-BE49-F238E27FC236}">
                <a16:creationId xmlns:a16="http://schemas.microsoft.com/office/drawing/2014/main" id="{1C57C29D-33A5-42F9-AD6C-E8F35CF9C5C3}"/>
              </a:ext>
            </a:extLst>
          </p:cNvPr>
          <p:cNvSpPr/>
          <p:nvPr/>
        </p:nvSpPr>
        <p:spPr>
          <a:xfrm>
            <a:off x="4727723" y="3856217"/>
            <a:ext cx="124321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defRPr sz="1100">
                <a:latin typeface="標楷體"/>
                <a:ea typeface="標楷體"/>
                <a:cs typeface="標楷體"/>
                <a:sym typeface="標楷體"/>
              </a:defRPr>
            </a:pPr>
            <a:endParaRPr lang="zh-TW" altLang="en-US" sz="1000" b="1" kern="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95" name="矩形 194">
            <a:extLst>
              <a:ext uri="{FF2B5EF4-FFF2-40B4-BE49-F238E27FC236}">
                <a16:creationId xmlns:a16="http://schemas.microsoft.com/office/drawing/2014/main" id="{6D5CF4EF-7F4B-4813-9037-34645B804981}"/>
              </a:ext>
            </a:extLst>
          </p:cNvPr>
          <p:cNvSpPr/>
          <p:nvPr/>
        </p:nvSpPr>
        <p:spPr>
          <a:xfrm>
            <a:off x="4607578" y="1656023"/>
            <a:ext cx="124321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defRPr sz="1100">
                <a:latin typeface="標楷體"/>
                <a:ea typeface="標楷體"/>
                <a:cs typeface="標楷體"/>
                <a:sym typeface="標楷體"/>
              </a:defRPr>
            </a:pPr>
            <a:endParaRPr lang="zh-TW" altLang="en-US" sz="1000" b="1" kern="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99" name="圓角矩形">
            <a:extLst>
              <a:ext uri="{FF2B5EF4-FFF2-40B4-BE49-F238E27FC236}">
                <a16:creationId xmlns:a16="http://schemas.microsoft.com/office/drawing/2014/main" id="{664EFAF0-818E-4319-B098-CDAFDB2727F7}"/>
              </a:ext>
            </a:extLst>
          </p:cNvPr>
          <p:cNvSpPr/>
          <p:nvPr/>
        </p:nvSpPr>
        <p:spPr>
          <a:xfrm>
            <a:off x="3247650" y="4311039"/>
            <a:ext cx="1211918" cy="285477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1">
                  <a:hueOff val="357503"/>
                  <a:satOff val="54545"/>
                  <a:lumOff val="29273"/>
                </a:schemeClr>
              </a:gs>
              <a:gs pos="35000">
                <a:srgbClr val="BDD4FF"/>
              </a:gs>
              <a:gs pos="100000">
                <a:schemeClr val="accent1">
                  <a:hueOff val="418253"/>
                  <a:satOff val="54545"/>
                  <a:lumOff val="42493"/>
                </a:schemeClr>
              </a:gs>
            </a:gsLst>
            <a:lin ang="16200000" scaled="0"/>
          </a:gradFill>
          <a:ln w="9525" cap="flat">
            <a:solidFill>
              <a:srgbClr val="4A7EBB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 hangingPunct="0">
              <a:defRPr sz="1100">
                <a:latin typeface="標楷體"/>
                <a:ea typeface="標楷體"/>
                <a:cs typeface="標楷體"/>
                <a:sym typeface="標楷體"/>
              </a:defRPr>
            </a:pPr>
            <a:endParaRPr sz="1100" kern="0">
              <a:solidFill>
                <a:srgbClr val="000000"/>
              </a:solidFill>
              <a:latin typeface="標楷體"/>
              <a:ea typeface="標楷體"/>
              <a:cs typeface="標楷體"/>
              <a:sym typeface="標楷體"/>
            </a:endParaRPr>
          </a:p>
        </p:txBody>
      </p:sp>
      <p:sp>
        <p:nvSpPr>
          <p:cNvPr id="200" name="矩形 199">
            <a:extLst>
              <a:ext uri="{FF2B5EF4-FFF2-40B4-BE49-F238E27FC236}">
                <a16:creationId xmlns:a16="http://schemas.microsoft.com/office/drawing/2014/main" id="{772ADF0A-17A0-4200-AEE2-E58A9AC42EEE}"/>
              </a:ext>
            </a:extLst>
          </p:cNvPr>
          <p:cNvSpPr/>
          <p:nvPr/>
        </p:nvSpPr>
        <p:spPr>
          <a:xfrm>
            <a:off x="3180034" y="4353217"/>
            <a:ext cx="128683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defRPr sz="1100">
                <a:latin typeface="標楷體"/>
                <a:ea typeface="標楷體"/>
                <a:cs typeface="標楷體"/>
                <a:sym typeface="標楷體"/>
              </a:defRPr>
            </a:pPr>
            <a:r>
              <a:rPr lang="zh-TW" altLang="en-US" sz="1000" b="1" kern="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標楷體"/>
              </a:rPr>
              <a:t>人文社會與</a:t>
            </a:r>
            <a:r>
              <a:rPr lang="en-US" altLang="zh-TW" sz="1000" b="1" kern="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標楷體"/>
              </a:rPr>
              <a:t>AI</a:t>
            </a:r>
            <a:r>
              <a:rPr lang="zh-TW" altLang="en-US" sz="1000" b="1" kern="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標楷體"/>
              </a:rPr>
              <a:t>應用</a:t>
            </a:r>
          </a:p>
        </p:txBody>
      </p:sp>
      <p:sp>
        <p:nvSpPr>
          <p:cNvPr id="143" name="圓角矩形">
            <a:extLst>
              <a:ext uri="{FF2B5EF4-FFF2-40B4-BE49-F238E27FC236}">
                <a16:creationId xmlns:a16="http://schemas.microsoft.com/office/drawing/2014/main" id="{40BC464F-A34B-4557-A331-D4DC21200CFD}"/>
              </a:ext>
            </a:extLst>
          </p:cNvPr>
          <p:cNvSpPr/>
          <p:nvPr/>
        </p:nvSpPr>
        <p:spPr>
          <a:xfrm>
            <a:off x="6183000" y="3849447"/>
            <a:ext cx="1221382" cy="232370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2">
                  <a:hueOff val="-39879"/>
                  <a:satOff val="52282"/>
                  <a:lumOff val="29251"/>
                </a:schemeClr>
              </a:gs>
              <a:gs pos="35000">
                <a:srgbClr val="FFBFBE"/>
              </a:gs>
              <a:gs pos="100000">
                <a:schemeClr val="accent2">
                  <a:hueOff val="-44018"/>
                  <a:satOff val="52282"/>
                  <a:lumOff val="42346"/>
                </a:schemeClr>
              </a:gs>
            </a:gsLst>
            <a:lin ang="16200000" scaled="0"/>
          </a:gradFill>
          <a:ln w="9525" cap="flat">
            <a:solidFill>
              <a:srgbClr val="BE4B48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 hangingPunct="0">
              <a:defRPr sz="1100">
                <a:latin typeface="標楷體"/>
                <a:ea typeface="標楷體"/>
                <a:cs typeface="標楷體"/>
                <a:sym typeface="標楷體"/>
              </a:defRPr>
            </a:pPr>
            <a:r>
              <a:rPr lang="zh-TW" altLang="en-US" sz="1000" b="1" kern="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Calibri"/>
              </a:rPr>
              <a:t>早期療育社會工作</a:t>
            </a:r>
            <a:endParaRPr sz="1000" b="1" kern="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Calibri"/>
            </a:endParaRPr>
          </a:p>
        </p:txBody>
      </p:sp>
      <p:sp>
        <p:nvSpPr>
          <p:cNvPr id="148" name="圓角矩形">
            <a:extLst>
              <a:ext uri="{FF2B5EF4-FFF2-40B4-BE49-F238E27FC236}">
                <a16:creationId xmlns:a16="http://schemas.microsoft.com/office/drawing/2014/main" id="{F1B26C3D-7A57-4250-88CC-88CBFD147BD3}"/>
              </a:ext>
            </a:extLst>
          </p:cNvPr>
          <p:cNvSpPr/>
          <p:nvPr/>
        </p:nvSpPr>
        <p:spPr>
          <a:xfrm>
            <a:off x="6174092" y="2015817"/>
            <a:ext cx="1222028" cy="237593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2">
                  <a:hueOff val="-39879"/>
                  <a:satOff val="52282"/>
                  <a:lumOff val="29251"/>
                </a:schemeClr>
              </a:gs>
              <a:gs pos="35000">
                <a:srgbClr val="FFBFBE"/>
              </a:gs>
              <a:gs pos="100000">
                <a:schemeClr val="accent2">
                  <a:hueOff val="-44018"/>
                  <a:satOff val="52282"/>
                  <a:lumOff val="42346"/>
                </a:schemeClr>
              </a:gs>
            </a:gsLst>
            <a:lin ang="16200000" scaled="0"/>
          </a:gradFill>
          <a:ln w="9525" cap="flat">
            <a:solidFill>
              <a:srgbClr val="BE4B48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 hangingPunct="0">
              <a:defRPr sz="1100">
                <a:latin typeface="標楷體"/>
                <a:ea typeface="標楷體"/>
                <a:cs typeface="標楷體"/>
                <a:sym typeface="標楷體"/>
              </a:defRPr>
            </a:pPr>
            <a:r>
              <a:rPr lang="zh-TW" altLang="en-US" sz="1000" b="1" kern="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Calibri"/>
              </a:rPr>
              <a:t>方案設計與評估</a:t>
            </a:r>
            <a:endParaRPr sz="1000" b="1" kern="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Calibri"/>
            </a:endParaRPr>
          </a:p>
        </p:txBody>
      </p:sp>
      <p:sp>
        <p:nvSpPr>
          <p:cNvPr id="115" name="圓角矩形">
            <a:extLst>
              <a:ext uri="{FF2B5EF4-FFF2-40B4-BE49-F238E27FC236}">
                <a16:creationId xmlns:a16="http://schemas.microsoft.com/office/drawing/2014/main" id="{D4517FA1-DC04-4052-A7C6-0A0A9791DC37}"/>
              </a:ext>
            </a:extLst>
          </p:cNvPr>
          <p:cNvSpPr/>
          <p:nvPr/>
        </p:nvSpPr>
        <p:spPr>
          <a:xfrm>
            <a:off x="7750270" y="1702015"/>
            <a:ext cx="1308709" cy="281834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2">
                  <a:hueOff val="-39879"/>
                  <a:satOff val="52282"/>
                  <a:lumOff val="29251"/>
                </a:schemeClr>
              </a:gs>
              <a:gs pos="35000">
                <a:srgbClr val="FFBFBE"/>
              </a:gs>
              <a:gs pos="100000">
                <a:schemeClr val="accent2">
                  <a:hueOff val="-44018"/>
                  <a:satOff val="52282"/>
                  <a:lumOff val="42346"/>
                </a:schemeClr>
              </a:gs>
            </a:gsLst>
            <a:lin ang="16200000" scaled="0"/>
          </a:gradFill>
          <a:ln w="9525" cap="flat">
            <a:solidFill>
              <a:srgbClr val="BE4B48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 hangingPunct="0">
              <a:defRPr sz="1100">
                <a:latin typeface="標楷體"/>
                <a:ea typeface="標楷體"/>
                <a:cs typeface="標楷體"/>
                <a:sym typeface="標楷體"/>
              </a:defRPr>
            </a:pPr>
            <a:r>
              <a:rPr lang="zh-TW" altLang="en-US" sz="1000" b="1" kern="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標楷體"/>
              </a:rPr>
              <a:t>心理測驗 </a:t>
            </a:r>
            <a:endParaRPr lang="zh-TW" altLang="en-US" sz="1000" b="1" kern="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Calibri"/>
            </a:endParaRPr>
          </a:p>
        </p:txBody>
      </p:sp>
      <p:sp>
        <p:nvSpPr>
          <p:cNvPr id="120" name="圓角矩形">
            <a:extLst>
              <a:ext uri="{FF2B5EF4-FFF2-40B4-BE49-F238E27FC236}">
                <a16:creationId xmlns:a16="http://schemas.microsoft.com/office/drawing/2014/main" id="{8798D6F8-6C4B-4F16-86D5-CA31E3B5FC3D}"/>
              </a:ext>
            </a:extLst>
          </p:cNvPr>
          <p:cNvSpPr/>
          <p:nvPr/>
        </p:nvSpPr>
        <p:spPr>
          <a:xfrm>
            <a:off x="6199194" y="2807169"/>
            <a:ext cx="1222028" cy="237593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2">
                  <a:hueOff val="-39879"/>
                  <a:satOff val="52282"/>
                  <a:lumOff val="29251"/>
                </a:schemeClr>
              </a:gs>
              <a:gs pos="35000">
                <a:srgbClr val="FFBFBE"/>
              </a:gs>
              <a:gs pos="100000">
                <a:schemeClr val="accent2">
                  <a:hueOff val="-44018"/>
                  <a:satOff val="52282"/>
                  <a:lumOff val="42346"/>
                </a:schemeClr>
              </a:gs>
            </a:gsLst>
            <a:lin ang="16200000" scaled="0"/>
          </a:gradFill>
          <a:ln w="9525" cap="flat">
            <a:solidFill>
              <a:srgbClr val="BE4B48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 hangingPunct="0">
              <a:defRPr sz="1100">
                <a:latin typeface="標楷體"/>
                <a:ea typeface="標楷體"/>
                <a:cs typeface="標楷體"/>
                <a:sym typeface="標楷體"/>
              </a:defRPr>
            </a:pPr>
            <a:r>
              <a:rPr lang="zh-TW" altLang="en-US" sz="1000" b="1" kern="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標楷體"/>
              </a:rPr>
              <a:t>助人與會談技巧</a:t>
            </a:r>
            <a:endParaRPr sz="1000" b="1" kern="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Calibri"/>
            </a:endParaRPr>
          </a:p>
        </p:txBody>
      </p:sp>
      <p:sp>
        <p:nvSpPr>
          <p:cNvPr id="123" name="圓角矩形">
            <a:extLst>
              <a:ext uri="{FF2B5EF4-FFF2-40B4-BE49-F238E27FC236}">
                <a16:creationId xmlns:a16="http://schemas.microsoft.com/office/drawing/2014/main" id="{3FB22212-8516-4B69-AF85-B82A4F5B7EDE}"/>
              </a:ext>
            </a:extLst>
          </p:cNvPr>
          <p:cNvSpPr/>
          <p:nvPr/>
        </p:nvSpPr>
        <p:spPr>
          <a:xfrm>
            <a:off x="3248466" y="4796803"/>
            <a:ext cx="1211918" cy="285477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1">
                  <a:hueOff val="357503"/>
                  <a:satOff val="54545"/>
                  <a:lumOff val="29273"/>
                </a:schemeClr>
              </a:gs>
              <a:gs pos="35000">
                <a:srgbClr val="BDD4FF"/>
              </a:gs>
              <a:gs pos="100000">
                <a:schemeClr val="accent1">
                  <a:hueOff val="418253"/>
                  <a:satOff val="54545"/>
                  <a:lumOff val="42493"/>
                </a:schemeClr>
              </a:gs>
            </a:gsLst>
            <a:lin ang="16200000" scaled="0"/>
          </a:gradFill>
          <a:ln w="9525" cap="flat">
            <a:solidFill>
              <a:srgbClr val="4A7EBB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 hangingPunct="0">
              <a:defRPr sz="1100">
                <a:latin typeface="標楷體"/>
                <a:ea typeface="標楷體"/>
                <a:cs typeface="標楷體"/>
                <a:sym typeface="標楷體"/>
              </a:defRPr>
            </a:pPr>
            <a:r>
              <a:rPr lang="zh-TW" altLang="en-US" sz="1000" b="1" kern="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標楷體"/>
              </a:rPr>
              <a:t>學習科學</a:t>
            </a:r>
            <a:endParaRPr sz="1000" b="1" kern="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標楷體"/>
            </a:endParaRPr>
          </a:p>
        </p:txBody>
      </p:sp>
      <p:sp>
        <p:nvSpPr>
          <p:cNvPr id="124" name="圓角矩形">
            <a:extLst>
              <a:ext uri="{FF2B5EF4-FFF2-40B4-BE49-F238E27FC236}">
                <a16:creationId xmlns:a16="http://schemas.microsoft.com/office/drawing/2014/main" id="{B74B6B1E-639B-4F19-9E84-7029A67FC75B}"/>
              </a:ext>
            </a:extLst>
          </p:cNvPr>
          <p:cNvSpPr/>
          <p:nvPr/>
        </p:nvSpPr>
        <p:spPr>
          <a:xfrm>
            <a:off x="6196320" y="2409465"/>
            <a:ext cx="1222028" cy="237593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2">
                  <a:hueOff val="-39879"/>
                  <a:satOff val="52282"/>
                  <a:lumOff val="29251"/>
                </a:schemeClr>
              </a:gs>
              <a:gs pos="35000">
                <a:srgbClr val="FFBFBE"/>
              </a:gs>
              <a:gs pos="100000">
                <a:schemeClr val="accent2">
                  <a:hueOff val="-44018"/>
                  <a:satOff val="52282"/>
                  <a:lumOff val="42346"/>
                </a:schemeClr>
              </a:gs>
            </a:gsLst>
            <a:lin ang="16200000" scaled="0"/>
          </a:gradFill>
          <a:ln w="9525" cap="flat">
            <a:solidFill>
              <a:srgbClr val="BE4B48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 hangingPunct="0">
              <a:defRPr sz="1100">
                <a:latin typeface="標楷體"/>
                <a:ea typeface="標楷體"/>
                <a:cs typeface="標楷體"/>
                <a:sym typeface="標楷體"/>
              </a:defRPr>
            </a:pPr>
            <a:r>
              <a:rPr lang="zh-TW" altLang="en-US" sz="1000" b="1" kern="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標楷體"/>
              </a:rPr>
              <a:t>學校社會工作</a:t>
            </a:r>
            <a:endParaRPr lang="zh-TW" altLang="en-US" sz="1000" b="1" kern="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Calibri"/>
            </a:endParaRPr>
          </a:p>
        </p:txBody>
      </p:sp>
      <p:sp>
        <p:nvSpPr>
          <p:cNvPr id="125" name="圓角矩形">
            <a:extLst>
              <a:ext uri="{FF2B5EF4-FFF2-40B4-BE49-F238E27FC236}">
                <a16:creationId xmlns:a16="http://schemas.microsoft.com/office/drawing/2014/main" id="{023006B4-EF95-4638-9055-00D062160F42}"/>
              </a:ext>
            </a:extLst>
          </p:cNvPr>
          <p:cNvSpPr/>
          <p:nvPr/>
        </p:nvSpPr>
        <p:spPr>
          <a:xfrm>
            <a:off x="7740484" y="2088027"/>
            <a:ext cx="1308709" cy="281834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2">
                  <a:hueOff val="-39879"/>
                  <a:satOff val="52282"/>
                  <a:lumOff val="29251"/>
                </a:schemeClr>
              </a:gs>
              <a:gs pos="35000">
                <a:srgbClr val="FFBFBE"/>
              </a:gs>
              <a:gs pos="100000">
                <a:schemeClr val="accent2">
                  <a:hueOff val="-44018"/>
                  <a:satOff val="52282"/>
                  <a:lumOff val="42346"/>
                </a:schemeClr>
              </a:gs>
            </a:gsLst>
            <a:lin ang="16200000" scaled="0"/>
          </a:gradFill>
          <a:ln w="9525" cap="flat">
            <a:solidFill>
              <a:srgbClr val="BE4B48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 hangingPunct="0"/>
            <a:r>
              <a:rPr lang="zh-TW" altLang="en-US" sz="1000" b="1" kern="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Calibri"/>
              </a:rPr>
              <a:t>社會政策與社會立法</a:t>
            </a:r>
            <a:endParaRPr sz="1000" b="1" kern="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Calibri"/>
            </a:endParaRPr>
          </a:p>
        </p:txBody>
      </p:sp>
      <p:sp>
        <p:nvSpPr>
          <p:cNvPr id="126" name="圓角矩形">
            <a:extLst>
              <a:ext uri="{FF2B5EF4-FFF2-40B4-BE49-F238E27FC236}">
                <a16:creationId xmlns:a16="http://schemas.microsoft.com/office/drawing/2014/main" id="{9122642C-0184-4FAC-B7F1-3C2E418EB136}"/>
              </a:ext>
            </a:extLst>
          </p:cNvPr>
          <p:cNvSpPr/>
          <p:nvPr/>
        </p:nvSpPr>
        <p:spPr>
          <a:xfrm>
            <a:off x="7776703" y="2471383"/>
            <a:ext cx="1308709" cy="281834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2">
                  <a:hueOff val="-39879"/>
                  <a:satOff val="52282"/>
                  <a:lumOff val="29251"/>
                </a:schemeClr>
              </a:gs>
              <a:gs pos="35000">
                <a:srgbClr val="FFBFBE"/>
              </a:gs>
              <a:gs pos="100000">
                <a:schemeClr val="accent2">
                  <a:hueOff val="-44018"/>
                  <a:satOff val="52282"/>
                  <a:lumOff val="42346"/>
                </a:schemeClr>
              </a:gs>
            </a:gsLst>
            <a:lin ang="16200000" scaled="0"/>
          </a:gradFill>
          <a:ln w="9525" cap="flat">
            <a:solidFill>
              <a:srgbClr val="BE4B48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 hangingPunct="0">
              <a:defRPr sz="1100">
                <a:latin typeface="標楷體"/>
                <a:ea typeface="標楷體"/>
                <a:cs typeface="標楷體"/>
                <a:sym typeface="標楷體"/>
              </a:defRPr>
            </a:pPr>
            <a:r>
              <a:rPr lang="zh-TW" altLang="en-US" sz="1000" b="1" kern="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標楷體"/>
              </a:rPr>
              <a:t>社會工作倫理</a:t>
            </a:r>
          </a:p>
        </p:txBody>
      </p:sp>
      <p:sp>
        <p:nvSpPr>
          <p:cNvPr id="2" name="圓角矩形">
            <a:extLst/>
          </p:cNvPr>
          <p:cNvSpPr/>
          <p:nvPr/>
        </p:nvSpPr>
        <p:spPr>
          <a:xfrm>
            <a:off x="3156878" y="1704650"/>
            <a:ext cx="1151305" cy="242182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1">
                  <a:hueOff val="357503"/>
                  <a:satOff val="54545"/>
                  <a:lumOff val="29273"/>
                </a:schemeClr>
              </a:gs>
              <a:gs pos="35000">
                <a:srgbClr val="BDD4FF"/>
              </a:gs>
              <a:gs pos="100000">
                <a:schemeClr val="accent1">
                  <a:hueOff val="418253"/>
                  <a:satOff val="54545"/>
                  <a:lumOff val="42493"/>
                </a:schemeClr>
              </a:gs>
            </a:gsLst>
            <a:lin ang="16200000" scaled="0"/>
          </a:gradFill>
          <a:ln w="9525" cap="flat">
            <a:solidFill>
              <a:srgbClr val="4A7EBB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 hangingPunct="0">
              <a:defRPr sz="1100">
                <a:latin typeface="標楷體"/>
                <a:ea typeface="標楷體"/>
                <a:cs typeface="標楷體"/>
                <a:sym typeface="標楷體"/>
              </a:defRPr>
            </a:pPr>
            <a:r>
              <a:rPr lang="zh-TW" altLang="en-US" b="1" kern="0">
                <a:solidFill>
                  <a:srgbClr val="4F81BD"/>
                </a:solidFill>
                <a:latin typeface="標楷體"/>
                <a:cs typeface="Arial"/>
              </a:rPr>
              <a:t>資訊與科技</a:t>
            </a:r>
            <a:endParaRPr lang="zh-TW" altLang="en-US" b="1" kern="0" dirty="0">
              <a:solidFill>
                <a:srgbClr val="4F81BD"/>
              </a:solidFill>
              <a:latin typeface="標楷體"/>
              <a:cs typeface="Arial"/>
            </a:endParaRPr>
          </a:p>
        </p:txBody>
      </p:sp>
      <p:sp>
        <p:nvSpPr>
          <p:cNvPr id="3" name="圓角矩形">
            <a:extLst/>
          </p:cNvPr>
          <p:cNvSpPr/>
          <p:nvPr/>
        </p:nvSpPr>
        <p:spPr>
          <a:xfrm>
            <a:off x="3156876" y="2111629"/>
            <a:ext cx="1151305" cy="233523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1">
                  <a:hueOff val="357503"/>
                  <a:satOff val="54545"/>
                  <a:lumOff val="29273"/>
                </a:schemeClr>
              </a:gs>
              <a:gs pos="35000">
                <a:srgbClr val="BDD4FF"/>
              </a:gs>
              <a:gs pos="100000">
                <a:schemeClr val="accent1">
                  <a:hueOff val="418253"/>
                  <a:satOff val="54545"/>
                  <a:lumOff val="42493"/>
                </a:schemeClr>
              </a:gs>
            </a:gsLst>
            <a:lin ang="16200000" scaled="0"/>
          </a:gradFill>
          <a:ln w="9525" cap="flat">
            <a:solidFill>
              <a:srgbClr val="4A7EBB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 hangingPunct="0">
              <a:defRPr sz="1100">
                <a:latin typeface="標楷體"/>
                <a:ea typeface="標楷體"/>
                <a:cs typeface="標楷體"/>
                <a:sym typeface="標楷體"/>
              </a:defRPr>
            </a:pPr>
            <a:r>
              <a:rPr lang="zh-TW" altLang="en-US" b="1" kern="0">
                <a:solidFill>
                  <a:srgbClr val="4F81BD"/>
                </a:solidFill>
                <a:latin typeface="標楷體"/>
                <a:cs typeface="Arial"/>
              </a:rPr>
              <a:t>資訊科技概論</a:t>
            </a:r>
            <a:endParaRPr lang="zh-TW" altLang="en-US" b="1" kern="0" dirty="0">
              <a:solidFill>
                <a:srgbClr val="4F81BD"/>
              </a:solidFill>
              <a:latin typeface="標楷體"/>
              <a:cs typeface="Arial"/>
            </a:endParaRPr>
          </a:p>
        </p:txBody>
      </p:sp>
      <p:sp>
        <p:nvSpPr>
          <p:cNvPr id="4" name="圓角矩形">
            <a:extLst/>
          </p:cNvPr>
          <p:cNvSpPr/>
          <p:nvPr/>
        </p:nvSpPr>
        <p:spPr>
          <a:xfrm>
            <a:off x="3226151" y="3739538"/>
            <a:ext cx="1211918" cy="449999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1">
                  <a:hueOff val="357503"/>
                  <a:satOff val="54545"/>
                  <a:lumOff val="29273"/>
                </a:schemeClr>
              </a:gs>
              <a:gs pos="35000">
                <a:srgbClr val="BDD4FF"/>
              </a:gs>
              <a:gs pos="100000">
                <a:schemeClr val="accent1">
                  <a:hueOff val="418253"/>
                  <a:satOff val="54545"/>
                  <a:lumOff val="42493"/>
                </a:schemeClr>
              </a:gs>
            </a:gsLst>
            <a:lin ang="16200000" scaled="0"/>
          </a:gradFill>
          <a:ln w="9525" cap="flat">
            <a:solidFill>
              <a:srgbClr val="4A7EBB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 hangingPunct="0">
              <a:defRPr sz="1100">
                <a:latin typeface="標楷體"/>
                <a:ea typeface="標楷體"/>
                <a:cs typeface="標楷體"/>
                <a:sym typeface="標楷體"/>
              </a:defRPr>
            </a:pPr>
            <a:r>
              <a:rPr lang="zh-TW" altLang="en-US" b="1" kern="0">
                <a:solidFill>
                  <a:srgbClr val="4F81BD"/>
                </a:solidFill>
                <a:latin typeface="標楷體"/>
                <a:cs typeface="Arial"/>
              </a:rPr>
              <a:t>程式設計與智慧應用</a:t>
            </a:r>
            <a:endParaRPr lang="zh-TW" altLang="en-US" b="1" kern="0" dirty="0">
              <a:solidFill>
                <a:srgbClr val="4F81BD"/>
              </a:solidFill>
              <a:latin typeface="標楷體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04245552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1_Office 佈景主題">
  <a:themeElements>
    <a:clrScheme name="Office 佈景主題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佈景主題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文件" ma:contentTypeID="0x010100EE406EF2865EC14BA1FD0C11BB891004" ma:contentTypeVersion="2" ma:contentTypeDescription="建立新的文件。" ma:contentTypeScope="" ma:versionID="55e15d59002f4d6cc8105adefa67e0a6">
  <xsd:schema xmlns:xsd="http://www.w3.org/2001/XMLSchema" xmlns:xs="http://www.w3.org/2001/XMLSchema" xmlns:p="http://schemas.microsoft.com/office/2006/metadata/properties" xmlns:ns2="02bba9b5-aaf3-415f-9aed-d38a5ebd44e1" targetNamespace="http://schemas.microsoft.com/office/2006/metadata/properties" ma:root="true" ma:fieldsID="8053a0ebcfdd0c775bed59028abfe71f" ns2:_="">
    <xsd:import namespace="02bba9b5-aaf3-415f-9aed-d38a5ebd44e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bba9b5-aaf3-415f-9aed-d38a5ebd44e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用對象: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共用詳細資料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內容類型"/>
        <xsd:element ref="dc:title" minOccurs="0" maxOccurs="1" ma:index="4" ma:displayName="標題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9F591A1-B65E-4159-A322-E2E648FBC46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D62607C-9D2D-4DDF-9108-CA7F03DB6F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2bba9b5-aaf3-415f-9aed-d38a5ebd44e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DE3D874-60D1-474D-9138-3A296DFD919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985</TotalTime>
  <Words>346</Words>
  <Application>Microsoft Office PowerPoint</Application>
  <PresentationFormat>寬螢幕</PresentationFormat>
  <Paragraphs>102</Paragraphs>
  <Slides>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1_Office 佈景主題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57</cp:revision>
  <dcterms:created xsi:type="dcterms:W3CDTF">2020-10-26T10:44:50Z</dcterms:created>
  <dcterms:modified xsi:type="dcterms:W3CDTF">2024-08-06T07:30:26Z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0x010100EE406EF2865EC14BA1FD0C11BB891004</vt:lpwstr>
  </property>
</Properties>
</file>